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4" autoAdjust="0"/>
  </p:normalViewPr>
  <p:slideViewPr>
    <p:cSldViewPr snapToGrid="0" snapToObjects="1">
      <p:cViewPr>
        <p:scale>
          <a:sx n="200" d="100"/>
          <a:sy n="200" d="100"/>
        </p:scale>
        <p:origin x="-3408" y="-89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1374" y="532395"/>
            <a:ext cx="1443993" cy="1229358"/>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6/19/2017</a:t>
            </a:fld>
            <a:endParaRPr lang="en-US" dirty="0"/>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uvm.edu/~transctr/pdf/"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mailto:netc@uvm.edu" TargetMode="Externa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13800000">
            <a:off x="715242" y="1586985"/>
            <a:ext cx="215923" cy="174625"/>
          </a:xfrm>
          <a:prstGeom prst="rect">
            <a:avLst/>
          </a:prstGeom>
        </p:spPr>
        <p:txBody>
          <a:bodyPr vert="horz" wrap="square" lIns="0" tIns="0" rIns="0" bIns="0" rtlCol="0">
            <a:spAutoFit/>
          </a:bodyPr>
          <a:lstStyle/>
          <a:p>
            <a:pPr>
              <a:lnSpc>
                <a:spcPts val="1375"/>
              </a:lnSpc>
            </a:pPr>
            <a:r>
              <a:rPr sz="1350" b="1" spc="15" dirty="0">
                <a:solidFill>
                  <a:srgbClr val="7971B4"/>
                </a:solidFill>
                <a:latin typeface="Times New Roman"/>
                <a:cs typeface="Times New Roman"/>
              </a:rPr>
              <a:t>N</a:t>
            </a:r>
            <a:endParaRPr sz="1350" dirty="0">
              <a:latin typeface="Times New Roman"/>
              <a:cs typeface="Times New Roman"/>
            </a:endParaRPr>
          </a:p>
        </p:txBody>
      </p:sp>
      <p:sp>
        <p:nvSpPr>
          <p:cNvPr id="3" name="object 3"/>
          <p:cNvSpPr txBox="1"/>
          <p:nvPr/>
        </p:nvSpPr>
        <p:spPr>
          <a:xfrm rot="14340000">
            <a:off x="665865" y="1501473"/>
            <a:ext cx="191556"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e</a:t>
            </a:r>
            <a:endParaRPr sz="1350" dirty="0">
              <a:latin typeface="Times New Roman"/>
              <a:cs typeface="Times New Roman"/>
            </a:endParaRPr>
          </a:p>
        </p:txBody>
      </p:sp>
      <p:sp>
        <p:nvSpPr>
          <p:cNvPr id="4" name="object 4"/>
          <p:cNvSpPr txBox="1"/>
          <p:nvPr/>
        </p:nvSpPr>
        <p:spPr>
          <a:xfrm rot="14880000">
            <a:off x="606170" y="1407173"/>
            <a:ext cx="215923" cy="174625"/>
          </a:xfrm>
          <a:prstGeom prst="rect">
            <a:avLst/>
          </a:prstGeom>
        </p:spPr>
        <p:txBody>
          <a:bodyPr vert="horz" wrap="square" lIns="0" tIns="0" rIns="0" bIns="0" rtlCol="0">
            <a:spAutoFit/>
          </a:bodyPr>
          <a:lstStyle/>
          <a:p>
            <a:pPr>
              <a:lnSpc>
                <a:spcPts val="1375"/>
              </a:lnSpc>
            </a:pPr>
            <a:r>
              <a:rPr sz="1350" b="1" spc="15" dirty="0">
                <a:solidFill>
                  <a:srgbClr val="7971B4"/>
                </a:solidFill>
                <a:latin typeface="Times New Roman"/>
                <a:cs typeface="Times New Roman"/>
              </a:rPr>
              <a:t>w</a:t>
            </a:r>
            <a:endParaRPr sz="1350" dirty="0">
              <a:latin typeface="Times New Roman"/>
              <a:cs typeface="Times New Roman"/>
            </a:endParaRPr>
          </a:p>
        </p:txBody>
      </p:sp>
      <p:sp>
        <p:nvSpPr>
          <p:cNvPr id="5" name="object 5"/>
          <p:cNvSpPr txBox="1"/>
          <p:nvPr/>
        </p:nvSpPr>
        <p:spPr>
          <a:xfrm rot="15780000">
            <a:off x="564412" y="1242501"/>
            <a:ext cx="211173" cy="174625"/>
          </a:xfrm>
          <a:prstGeom prst="rect">
            <a:avLst/>
          </a:prstGeom>
        </p:spPr>
        <p:txBody>
          <a:bodyPr vert="horz" wrap="square" lIns="0" tIns="0" rIns="0" bIns="0" rtlCol="0">
            <a:spAutoFit/>
          </a:bodyPr>
          <a:lstStyle/>
          <a:p>
            <a:pPr>
              <a:lnSpc>
                <a:spcPts val="1375"/>
              </a:lnSpc>
            </a:pPr>
            <a:r>
              <a:rPr sz="1350" b="1" spc="15" dirty="0">
                <a:solidFill>
                  <a:srgbClr val="7971B4"/>
                </a:solidFill>
                <a:latin typeface="Times New Roman"/>
                <a:cs typeface="Times New Roman"/>
              </a:rPr>
              <a:t>E</a:t>
            </a:r>
            <a:endParaRPr sz="1350" dirty="0">
              <a:latin typeface="Times New Roman"/>
              <a:cs typeface="Times New Roman"/>
            </a:endParaRPr>
          </a:p>
        </p:txBody>
      </p:sp>
      <p:sp>
        <p:nvSpPr>
          <p:cNvPr id="6" name="object 6"/>
          <p:cNvSpPr txBox="1"/>
          <p:nvPr/>
        </p:nvSpPr>
        <p:spPr>
          <a:xfrm rot="16320000">
            <a:off x="563886" y="1132139"/>
            <a:ext cx="200452"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n</a:t>
            </a:r>
            <a:endParaRPr sz="1350" dirty="0">
              <a:latin typeface="Times New Roman"/>
              <a:cs typeface="Times New Roman"/>
            </a:endParaRPr>
          </a:p>
        </p:txBody>
      </p:sp>
      <p:sp>
        <p:nvSpPr>
          <p:cNvPr id="7" name="object 7"/>
          <p:cNvSpPr txBox="1"/>
          <p:nvPr/>
        </p:nvSpPr>
        <p:spPr>
          <a:xfrm rot="16800000">
            <a:off x="575444" y="1037339"/>
            <a:ext cx="19595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g</a:t>
            </a:r>
            <a:endParaRPr sz="1350" dirty="0">
              <a:latin typeface="Times New Roman"/>
              <a:cs typeface="Times New Roman"/>
            </a:endParaRPr>
          </a:p>
        </p:txBody>
      </p:sp>
      <p:sp>
        <p:nvSpPr>
          <p:cNvPr id="8" name="object 8"/>
          <p:cNvSpPr txBox="1"/>
          <p:nvPr/>
        </p:nvSpPr>
        <p:spPr>
          <a:xfrm rot="17160000">
            <a:off x="597979" y="968683"/>
            <a:ext cx="181687" cy="174625"/>
          </a:xfrm>
          <a:prstGeom prst="rect">
            <a:avLst/>
          </a:prstGeom>
        </p:spPr>
        <p:txBody>
          <a:bodyPr vert="horz" wrap="square" lIns="0" tIns="0" rIns="0" bIns="0" rtlCol="0">
            <a:spAutoFit/>
          </a:bodyPr>
          <a:lstStyle/>
          <a:p>
            <a:pPr>
              <a:lnSpc>
                <a:spcPts val="1375"/>
              </a:lnSpc>
            </a:pPr>
            <a:r>
              <a:rPr sz="1350" b="1" spc="5" dirty="0">
                <a:solidFill>
                  <a:srgbClr val="7971B4"/>
                </a:solidFill>
                <a:latin typeface="Times New Roman"/>
                <a:cs typeface="Times New Roman"/>
              </a:rPr>
              <a:t>l</a:t>
            </a:r>
            <a:endParaRPr sz="1350" dirty="0">
              <a:latin typeface="Times New Roman"/>
              <a:cs typeface="Times New Roman"/>
            </a:endParaRPr>
          </a:p>
        </p:txBody>
      </p:sp>
      <p:sp>
        <p:nvSpPr>
          <p:cNvPr id="9" name="object 9"/>
          <p:cNvSpPr txBox="1"/>
          <p:nvPr/>
        </p:nvSpPr>
        <p:spPr>
          <a:xfrm rot="17520000">
            <a:off x="613335" y="902037"/>
            <a:ext cx="19595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a</a:t>
            </a:r>
            <a:endParaRPr sz="1350" dirty="0">
              <a:latin typeface="Times New Roman"/>
              <a:cs typeface="Times New Roman"/>
            </a:endParaRPr>
          </a:p>
        </p:txBody>
      </p:sp>
      <p:sp>
        <p:nvSpPr>
          <p:cNvPr id="10" name="object 10"/>
          <p:cNvSpPr txBox="1"/>
          <p:nvPr/>
        </p:nvSpPr>
        <p:spPr>
          <a:xfrm rot="18000000">
            <a:off x="652702" y="815739"/>
            <a:ext cx="20014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n</a:t>
            </a:r>
            <a:endParaRPr sz="1350" dirty="0">
              <a:latin typeface="Times New Roman"/>
              <a:cs typeface="Times New Roman"/>
            </a:endParaRPr>
          </a:p>
        </p:txBody>
      </p:sp>
      <p:sp>
        <p:nvSpPr>
          <p:cNvPr id="11" name="object 11"/>
          <p:cNvSpPr txBox="1"/>
          <p:nvPr/>
        </p:nvSpPr>
        <p:spPr>
          <a:xfrm rot="18540000">
            <a:off x="708512" y="732684"/>
            <a:ext cx="201079"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d</a:t>
            </a:r>
            <a:endParaRPr sz="1350" dirty="0">
              <a:latin typeface="Times New Roman"/>
              <a:cs typeface="Times New Roman"/>
            </a:endParaRPr>
          </a:p>
        </p:txBody>
      </p:sp>
      <p:sp>
        <p:nvSpPr>
          <p:cNvPr id="12" name="object 12"/>
          <p:cNvSpPr txBox="1"/>
          <p:nvPr/>
        </p:nvSpPr>
        <p:spPr>
          <a:xfrm rot="19320000">
            <a:off x="810739" y="624265"/>
            <a:ext cx="211531" cy="174625"/>
          </a:xfrm>
          <a:prstGeom prst="rect">
            <a:avLst/>
          </a:prstGeom>
        </p:spPr>
        <p:txBody>
          <a:bodyPr vert="horz" wrap="square" lIns="0" tIns="0" rIns="0" bIns="0" rtlCol="0">
            <a:spAutoFit/>
          </a:bodyPr>
          <a:lstStyle/>
          <a:p>
            <a:pPr>
              <a:lnSpc>
                <a:spcPts val="1375"/>
              </a:lnSpc>
            </a:pPr>
            <a:r>
              <a:rPr sz="1350" b="1" spc="15" dirty="0">
                <a:solidFill>
                  <a:srgbClr val="7971B4"/>
                </a:solidFill>
                <a:latin typeface="Times New Roman"/>
                <a:cs typeface="Times New Roman"/>
              </a:rPr>
              <a:t>T</a:t>
            </a:r>
            <a:endParaRPr sz="1350" dirty="0">
              <a:latin typeface="Times New Roman"/>
              <a:cs typeface="Times New Roman"/>
            </a:endParaRPr>
          </a:p>
        </p:txBody>
      </p:sp>
      <p:sp>
        <p:nvSpPr>
          <p:cNvPr id="13" name="object 13"/>
          <p:cNvSpPr txBox="1"/>
          <p:nvPr/>
        </p:nvSpPr>
        <p:spPr>
          <a:xfrm rot="19740000">
            <a:off x="891763" y="574196"/>
            <a:ext cx="191818"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r</a:t>
            </a:r>
            <a:endParaRPr sz="1350" dirty="0">
              <a:latin typeface="Times New Roman"/>
              <a:cs typeface="Times New Roman"/>
            </a:endParaRPr>
          </a:p>
        </p:txBody>
      </p:sp>
      <p:sp>
        <p:nvSpPr>
          <p:cNvPr id="14" name="object 14"/>
          <p:cNvSpPr txBox="1"/>
          <p:nvPr/>
        </p:nvSpPr>
        <p:spPr>
          <a:xfrm rot="20160000">
            <a:off x="965241" y="534367"/>
            <a:ext cx="195664"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a</a:t>
            </a:r>
            <a:endParaRPr sz="1350" dirty="0">
              <a:latin typeface="Times New Roman"/>
              <a:cs typeface="Times New Roman"/>
            </a:endParaRPr>
          </a:p>
        </p:txBody>
      </p:sp>
      <p:sp>
        <p:nvSpPr>
          <p:cNvPr id="15" name="object 15"/>
          <p:cNvSpPr txBox="1"/>
          <p:nvPr/>
        </p:nvSpPr>
        <p:spPr>
          <a:xfrm rot="20640000">
            <a:off x="1052783" y="501526"/>
            <a:ext cx="20014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n</a:t>
            </a:r>
            <a:endParaRPr sz="1350" dirty="0">
              <a:latin typeface="Times New Roman"/>
              <a:cs typeface="Times New Roman"/>
            </a:endParaRPr>
          </a:p>
        </p:txBody>
      </p:sp>
      <p:sp>
        <p:nvSpPr>
          <p:cNvPr id="16" name="object 16"/>
          <p:cNvSpPr txBox="1"/>
          <p:nvPr/>
        </p:nvSpPr>
        <p:spPr>
          <a:xfrm rot="21120000">
            <a:off x="1142074" y="483189"/>
            <a:ext cx="188313" cy="174625"/>
          </a:xfrm>
          <a:prstGeom prst="rect">
            <a:avLst/>
          </a:prstGeom>
        </p:spPr>
        <p:txBody>
          <a:bodyPr vert="horz" wrap="square" lIns="0" tIns="0" rIns="0" bIns="0" rtlCol="0">
            <a:spAutoFit/>
          </a:bodyPr>
          <a:lstStyle/>
          <a:p>
            <a:pPr>
              <a:lnSpc>
                <a:spcPts val="1375"/>
              </a:lnSpc>
            </a:pPr>
            <a:r>
              <a:rPr sz="1350" b="1" spc="5" dirty="0">
                <a:solidFill>
                  <a:srgbClr val="7971B4"/>
                </a:solidFill>
                <a:latin typeface="Times New Roman"/>
                <a:cs typeface="Times New Roman"/>
              </a:rPr>
              <a:t>s</a:t>
            </a:r>
            <a:endParaRPr sz="1350" dirty="0">
              <a:latin typeface="Times New Roman"/>
              <a:cs typeface="Times New Roman"/>
            </a:endParaRPr>
          </a:p>
        </p:txBody>
      </p:sp>
      <p:sp>
        <p:nvSpPr>
          <p:cNvPr id="17" name="object 17"/>
          <p:cNvSpPr txBox="1"/>
          <p:nvPr/>
        </p:nvSpPr>
        <p:spPr>
          <a:xfrm rot="21540000">
            <a:off x="1221017" y="475557"/>
            <a:ext cx="200765"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p</a:t>
            </a:r>
            <a:endParaRPr sz="1350" dirty="0">
              <a:latin typeface="Times New Roman"/>
              <a:cs typeface="Times New Roman"/>
            </a:endParaRPr>
          </a:p>
        </p:txBody>
      </p:sp>
      <p:sp>
        <p:nvSpPr>
          <p:cNvPr id="18" name="object 18"/>
          <p:cNvSpPr txBox="1"/>
          <p:nvPr/>
        </p:nvSpPr>
        <p:spPr>
          <a:xfrm rot="360000">
            <a:off x="1318661" y="479666"/>
            <a:ext cx="19595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o</a:t>
            </a:r>
            <a:endParaRPr sz="1350" dirty="0">
              <a:latin typeface="Times New Roman"/>
              <a:cs typeface="Times New Roman"/>
            </a:endParaRPr>
          </a:p>
        </p:txBody>
      </p:sp>
      <p:sp>
        <p:nvSpPr>
          <p:cNvPr id="19" name="object 19"/>
          <p:cNvSpPr txBox="1"/>
          <p:nvPr/>
        </p:nvSpPr>
        <p:spPr>
          <a:xfrm rot="780000">
            <a:off x="1404678" y="494965"/>
            <a:ext cx="192081" cy="173990"/>
          </a:xfrm>
          <a:prstGeom prst="rect">
            <a:avLst/>
          </a:prstGeom>
        </p:spPr>
        <p:txBody>
          <a:bodyPr vert="horz" wrap="square" lIns="0" tIns="0" rIns="0" bIns="0" rtlCol="0">
            <a:spAutoFit/>
          </a:bodyPr>
          <a:lstStyle/>
          <a:p>
            <a:pPr>
              <a:lnSpc>
                <a:spcPts val="1370"/>
              </a:lnSpc>
            </a:pPr>
            <a:r>
              <a:rPr sz="1350" b="1" spc="10" dirty="0">
                <a:solidFill>
                  <a:srgbClr val="7971B4"/>
                </a:solidFill>
                <a:latin typeface="Times New Roman"/>
                <a:cs typeface="Times New Roman"/>
              </a:rPr>
              <a:t>r</a:t>
            </a:r>
            <a:endParaRPr sz="1350" dirty="0">
              <a:latin typeface="Times New Roman"/>
              <a:cs typeface="Times New Roman"/>
            </a:endParaRPr>
          </a:p>
        </p:txBody>
      </p:sp>
      <p:sp>
        <p:nvSpPr>
          <p:cNvPr id="20" name="object 20"/>
          <p:cNvSpPr txBox="1"/>
          <p:nvPr/>
        </p:nvSpPr>
        <p:spPr>
          <a:xfrm rot="1140000">
            <a:off x="1475668" y="514899"/>
            <a:ext cx="184959" cy="174625"/>
          </a:xfrm>
          <a:prstGeom prst="rect">
            <a:avLst/>
          </a:prstGeom>
        </p:spPr>
        <p:txBody>
          <a:bodyPr vert="horz" wrap="square" lIns="0" tIns="0" rIns="0" bIns="0" rtlCol="0">
            <a:spAutoFit/>
          </a:bodyPr>
          <a:lstStyle/>
          <a:p>
            <a:pPr>
              <a:lnSpc>
                <a:spcPts val="1375"/>
              </a:lnSpc>
            </a:pPr>
            <a:r>
              <a:rPr sz="1350" b="1" spc="5" dirty="0">
                <a:solidFill>
                  <a:srgbClr val="7971B4"/>
                </a:solidFill>
                <a:latin typeface="Times New Roman"/>
                <a:cs typeface="Times New Roman"/>
              </a:rPr>
              <a:t>t</a:t>
            </a:r>
            <a:endParaRPr sz="1350" dirty="0">
              <a:latin typeface="Times New Roman"/>
              <a:cs typeface="Times New Roman"/>
            </a:endParaRPr>
          </a:p>
        </p:txBody>
      </p:sp>
      <p:sp>
        <p:nvSpPr>
          <p:cNvPr id="21" name="object 21"/>
          <p:cNvSpPr txBox="1"/>
          <p:nvPr/>
        </p:nvSpPr>
        <p:spPr>
          <a:xfrm rot="1560000">
            <a:off x="1539634" y="544300"/>
            <a:ext cx="195664"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a</a:t>
            </a:r>
            <a:endParaRPr sz="1350" dirty="0">
              <a:latin typeface="Times New Roman"/>
              <a:cs typeface="Times New Roman"/>
            </a:endParaRPr>
          </a:p>
        </p:txBody>
      </p:sp>
      <p:sp>
        <p:nvSpPr>
          <p:cNvPr id="22" name="object 22"/>
          <p:cNvSpPr txBox="1"/>
          <p:nvPr/>
        </p:nvSpPr>
        <p:spPr>
          <a:xfrm rot="1920000">
            <a:off x="1610716" y="581247"/>
            <a:ext cx="184751" cy="174625"/>
          </a:xfrm>
          <a:prstGeom prst="rect">
            <a:avLst/>
          </a:prstGeom>
        </p:spPr>
        <p:txBody>
          <a:bodyPr vert="horz" wrap="square" lIns="0" tIns="0" rIns="0" bIns="0" rtlCol="0">
            <a:spAutoFit/>
          </a:bodyPr>
          <a:lstStyle/>
          <a:p>
            <a:pPr>
              <a:lnSpc>
                <a:spcPts val="1375"/>
              </a:lnSpc>
            </a:pPr>
            <a:r>
              <a:rPr sz="1350" b="1" spc="5" dirty="0">
                <a:solidFill>
                  <a:srgbClr val="7971B4"/>
                </a:solidFill>
                <a:latin typeface="Times New Roman"/>
                <a:cs typeface="Times New Roman"/>
              </a:rPr>
              <a:t>t</a:t>
            </a:r>
            <a:endParaRPr sz="1350" dirty="0">
              <a:latin typeface="Times New Roman"/>
              <a:cs typeface="Times New Roman"/>
            </a:endParaRPr>
          </a:p>
        </p:txBody>
      </p:sp>
      <p:sp>
        <p:nvSpPr>
          <p:cNvPr id="23" name="object 23"/>
          <p:cNvSpPr txBox="1"/>
          <p:nvPr/>
        </p:nvSpPr>
        <p:spPr>
          <a:xfrm rot="2220000">
            <a:off x="1657575" y="612900"/>
            <a:ext cx="181513" cy="174625"/>
          </a:xfrm>
          <a:prstGeom prst="rect">
            <a:avLst/>
          </a:prstGeom>
        </p:spPr>
        <p:txBody>
          <a:bodyPr vert="horz" wrap="square" lIns="0" tIns="0" rIns="0" bIns="0" rtlCol="0">
            <a:spAutoFit/>
          </a:bodyPr>
          <a:lstStyle/>
          <a:p>
            <a:pPr>
              <a:lnSpc>
                <a:spcPts val="1375"/>
              </a:lnSpc>
            </a:pPr>
            <a:r>
              <a:rPr sz="1350" b="1" spc="5" dirty="0">
                <a:solidFill>
                  <a:srgbClr val="7971B4"/>
                </a:solidFill>
                <a:latin typeface="Times New Roman"/>
                <a:cs typeface="Times New Roman"/>
              </a:rPr>
              <a:t>i</a:t>
            </a:r>
            <a:endParaRPr sz="1350" dirty="0">
              <a:latin typeface="Times New Roman"/>
              <a:cs typeface="Times New Roman"/>
            </a:endParaRPr>
          </a:p>
        </p:txBody>
      </p:sp>
      <p:sp>
        <p:nvSpPr>
          <p:cNvPr id="24" name="object 24"/>
          <p:cNvSpPr txBox="1"/>
          <p:nvPr/>
        </p:nvSpPr>
        <p:spPr>
          <a:xfrm rot="2580000">
            <a:off x="1704281" y="658328"/>
            <a:ext cx="195664"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o</a:t>
            </a:r>
            <a:endParaRPr sz="1350" dirty="0">
              <a:latin typeface="Times New Roman"/>
              <a:cs typeface="Times New Roman"/>
            </a:endParaRPr>
          </a:p>
        </p:txBody>
      </p:sp>
      <p:sp>
        <p:nvSpPr>
          <p:cNvPr id="25" name="object 25"/>
          <p:cNvSpPr txBox="1"/>
          <p:nvPr/>
        </p:nvSpPr>
        <p:spPr>
          <a:xfrm rot="3060000">
            <a:off x="1766526" y="728608"/>
            <a:ext cx="200452"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n</a:t>
            </a:r>
            <a:endParaRPr sz="1350" dirty="0">
              <a:latin typeface="Times New Roman"/>
              <a:cs typeface="Times New Roman"/>
            </a:endParaRPr>
          </a:p>
        </p:txBody>
      </p:sp>
      <p:sp>
        <p:nvSpPr>
          <p:cNvPr id="26" name="object 26"/>
          <p:cNvSpPr txBox="1"/>
          <p:nvPr/>
        </p:nvSpPr>
        <p:spPr>
          <a:xfrm rot="3840000">
            <a:off x="1843178" y="864980"/>
            <a:ext cx="217049" cy="173990"/>
          </a:xfrm>
          <a:prstGeom prst="rect">
            <a:avLst/>
          </a:prstGeom>
        </p:spPr>
        <p:txBody>
          <a:bodyPr vert="horz" wrap="square" lIns="0" tIns="0" rIns="0" bIns="0" rtlCol="0">
            <a:spAutoFit/>
          </a:bodyPr>
          <a:lstStyle/>
          <a:p>
            <a:pPr>
              <a:lnSpc>
                <a:spcPts val="1370"/>
              </a:lnSpc>
            </a:pPr>
            <a:r>
              <a:rPr sz="1350" b="1" spc="15" dirty="0">
                <a:solidFill>
                  <a:srgbClr val="7971B4"/>
                </a:solidFill>
                <a:latin typeface="Times New Roman"/>
                <a:cs typeface="Times New Roman"/>
              </a:rPr>
              <a:t>C</a:t>
            </a:r>
            <a:endParaRPr sz="1350" dirty="0">
              <a:latin typeface="Times New Roman"/>
              <a:cs typeface="Times New Roman"/>
            </a:endParaRPr>
          </a:p>
        </p:txBody>
      </p:sp>
      <p:sp>
        <p:nvSpPr>
          <p:cNvPr id="27" name="object 27"/>
          <p:cNvSpPr txBox="1"/>
          <p:nvPr/>
        </p:nvSpPr>
        <p:spPr>
          <a:xfrm rot="4440000">
            <a:off x="1892212" y="968446"/>
            <a:ext cx="195951"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o</a:t>
            </a:r>
            <a:endParaRPr sz="1350" dirty="0">
              <a:latin typeface="Times New Roman"/>
              <a:cs typeface="Times New Roman"/>
            </a:endParaRPr>
          </a:p>
        </p:txBody>
      </p:sp>
      <p:sp>
        <p:nvSpPr>
          <p:cNvPr id="28" name="object 28"/>
          <p:cNvSpPr txBox="1"/>
          <p:nvPr/>
        </p:nvSpPr>
        <p:spPr>
          <a:xfrm rot="4920000">
            <a:off x="1908990" y="1061938"/>
            <a:ext cx="200765" cy="174625"/>
          </a:xfrm>
          <a:prstGeom prst="rect">
            <a:avLst/>
          </a:prstGeom>
        </p:spPr>
        <p:txBody>
          <a:bodyPr vert="horz" wrap="square" lIns="0" tIns="0" rIns="0" bIns="0" rtlCol="0">
            <a:spAutoFit/>
          </a:bodyPr>
          <a:lstStyle/>
          <a:p>
            <a:pPr>
              <a:lnSpc>
                <a:spcPts val="1375"/>
              </a:lnSpc>
            </a:pPr>
            <a:r>
              <a:rPr sz="1350" b="1" spc="10" dirty="0">
                <a:solidFill>
                  <a:srgbClr val="7971B4"/>
                </a:solidFill>
                <a:latin typeface="Times New Roman"/>
                <a:cs typeface="Times New Roman"/>
              </a:rPr>
              <a:t>n</a:t>
            </a:r>
            <a:endParaRPr sz="1350" dirty="0">
              <a:latin typeface="Times New Roman"/>
              <a:cs typeface="Times New Roman"/>
            </a:endParaRPr>
          </a:p>
        </p:txBody>
      </p:sp>
      <p:graphicFrame>
        <p:nvGraphicFramePr>
          <p:cNvPr id="29" name="object 29"/>
          <p:cNvGraphicFramePr>
            <a:graphicFrameLocks noGrp="1"/>
          </p:cNvGraphicFramePr>
          <p:nvPr>
            <p:extLst>
              <p:ext uri="{D42A27DB-BD31-4B8C-83A1-F6EECF244321}">
                <p14:modId xmlns:p14="http://schemas.microsoft.com/office/powerpoint/2010/main" val="2943511198"/>
              </p:ext>
            </p:extLst>
          </p:nvPr>
        </p:nvGraphicFramePr>
        <p:xfrm>
          <a:off x="450850" y="450850"/>
          <a:ext cx="6872287" cy="9266795"/>
        </p:xfrm>
        <a:graphic>
          <a:graphicData uri="http://schemas.openxmlformats.org/drawingml/2006/table">
            <a:tbl>
              <a:tblPr firstRow="1" bandRow="1">
                <a:tableStyleId>{2D5ABB26-0587-4C30-8999-92F81FD0307C}</a:tableStyleId>
              </a:tblPr>
              <a:tblGrid>
                <a:gridCol w="1789430">
                  <a:extLst>
                    <a:ext uri="{9D8B030D-6E8A-4147-A177-3AD203B41FA5}">
                      <a16:colId xmlns:a16="http://schemas.microsoft.com/office/drawing/2014/main" xmlns="" val="20000"/>
                    </a:ext>
                  </a:extLst>
                </a:gridCol>
                <a:gridCol w="5082857">
                  <a:extLst>
                    <a:ext uri="{9D8B030D-6E8A-4147-A177-3AD203B41FA5}">
                      <a16:colId xmlns:a16="http://schemas.microsoft.com/office/drawing/2014/main" xmlns="" val="20001"/>
                    </a:ext>
                  </a:extLst>
                </a:gridCol>
              </a:tblGrid>
              <a:tr h="495300">
                <a:tc rowSpan="2">
                  <a:txBody>
                    <a:bodyPr/>
                    <a:lstStyle/>
                    <a:p>
                      <a:pPr marL="201930" algn="ctr">
                        <a:lnSpc>
                          <a:spcPct val="100000"/>
                        </a:lnSpc>
                        <a:spcBef>
                          <a:spcPts val="844"/>
                        </a:spcBef>
                      </a:pPr>
                      <a:endParaRPr sz="1350" dirty="0">
                        <a:latin typeface="Times New Roman"/>
                        <a:cs typeface="Times New Roman"/>
                      </a:endParaRPr>
                    </a:p>
                  </a:txBody>
                  <a:tcPr marL="0" marR="0" marT="0" marB="0" vert="vert">
                    <a:lnL w="12699">
                      <a:solidFill>
                        <a:srgbClr val="395F3A"/>
                      </a:solidFill>
                      <a:prstDash val="solid"/>
                    </a:lnL>
                    <a:lnR w="12699">
                      <a:solidFill>
                        <a:srgbClr val="395F3A"/>
                      </a:solidFill>
                      <a:prstDash val="solid"/>
                    </a:lnR>
                    <a:lnT w="12699">
                      <a:solidFill>
                        <a:srgbClr val="395F3A"/>
                      </a:solidFill>
                      <a:prstDash val="solid"/>
                    </a:lnT>
                    <a:solidFill>
                      <a:srgbClr val="DDDBEC"/>
                    </a:solidFill>
                  </a:tcPr>
                </a:tc>
                <a:tc>
                  <a:txBody>
                    <a:bodyPr/>
                    <a:lstStyle/>
                    <a:p>
                      <a:pPr marL="302895">
                        <a:lnSpc>
                          <a:spcPct val="100000"/>
                        </a:lnSpc>
                        <a:spcBef>
                          <a:spcPts val="75"/>
                        </a:spcBef>
                      </a:pPr>
                      <a:r>
                        <a:rPr sz="3000" b="1" spc="114" dirty="0">
                          <a:solidFill>
                            <a:srgbClr val="FFFFFF"/>
                          </a:solidFill>
                          <a:latin typeface="Calibri"/>
                          <a:cs typeface="Calibri"/>
                        </a:rPr>
                        <a:t>FACT</a:t>
                      </a:r>
                      <a:r>
                        <a:rPr sz="3000" b="1" spc="-165" dirty="0">
                          <a:solidFill>
                            <a:srgbClr val="FFFFFF"/>
                          </a:solidFill>
                          <a:latin typeface="Calibri"/>
                          <a:cs typeface="Calibri"/>
                        </a:rPr>
                        <a:t> </a:t>
                      </a:r>
                      <a:r>
                        <a:rPr sz="3000" b="1" spc="165" dirty="0">
                          <a:solidFill>
                            <a:srgbClr val="FFFFFF"/>
                          </a:solidFill>
                          <a:latin typeface="Calibri"/>
                          <a:cs typeface="Calibri"/>
                        </a:rPr>
                        <a:t>SHEET</a:t>
                      </a:r>
                      <a:endParaRPr sz="3000" dirty="0">
                        <a:latin typeface="Calibri"/>
                        <a:cs typeface="Calibri"/>
                      </a:endParaRPr>
                    </a:p>
                  </a:txBody>
                  <a:tcPr marL="0" marR="0" marT="0" marB="0">
                    <a:lnL w="12699">
                      <a:solidFill>
                        <a:srgbClr val="395F3A"/>
                      </a:solidFill>
                      <a:prstDash val="solid"/>
                    </a:lnL>
                    <a:solidFill>
                      <a:srgbClr val="7971B4"/>
                    </a:solidFill>
                  </a:tcPr>
                </a:tc>
                <a:extLst>
                  <a:ext uri="{0D108BD9-81ED-4DB2-BD59-A6C34878D82A}">
                    <a16:rowId xmlns:a16="http://schemas.microsoft.com/office/drawing/2014/main" xmlns="" val="10000"/>
                  </a:ext>
                </a:extLst>
              </a:tr>
              <a:tr h="861059">
                <a:tc vMerge="1">
                  <a:txBody>
                    <a:bodyPr/>
                    <a:lstStyle/>
                    <a:p>
                      <a:endParaRPr/>
                    </a:p>
                  </a:txBody>
                  <a:tcPr marL="0" marR="0" marT="0" marB="0" vert="vert">
                    <a:lnL w="12699">
                      <a:solidFill>
                        <a:srgbClr val="395F3A"/>
                      </a:solidFill>
                      <a:prstDash val="solid"/>
                    </a:lnL>
                    <a:lnR w="12699">
                      <a:solidFill>
                        <a:srgbClr val="395F3A"/>
                      </a:solidFill>
                      <a:prstDash val="solid"/>
                    </a:lnR>
                    <a:lnT w="12699">
                      <a:solidFill>
                        <a:srgbClr val="395F3A"/>
                      </a:solidFill>
                      <a:prstDash val="solid"/>
                    </a:lnT>
                    <a:solidFill>
                      <a:srgbClr val="DDDBEC"/>
                    </a:solidFill>
                  </a:tcPr>
                </a:tc>
                <a:tc>
                  <a:txBody>
                    <a:bodyPr/>
                    <a:lstStyle/>
                    <a:p>
                      <a:pPr marL="196850" marR="186055">
                        <a:lnSpc>
                          <a:spcPts val="1800"/>
                        </a:lnSpc>
                        <a:spcBef>
                          <a:spcPts val="825"/>
                        </a:spcBef>
                      </a:pPr>
                      <a:r>
                        <a:rPr lang="en-US" sz="1800" b="1" spc="35" dirty="0" smtClean="0">
                          <a:solidFill>
                            <a:srgbClr val="231F20"/>
                          </a:solidFill>
                          <a:latin typeface="+mn-lt"/>
                          <a:cs typeface="Calibri"/>
                        </a:rPr>
                        <a:t>Investigation of Northern Long-Eared Bat Roosting Sites on Bridges</a:t>
                      </a:r>
                    </a:p>
                  </a:txBody>
                  <a:tcPr marL="0" marR="0" marT="0" marB="0">
                    <a:lnL w="12699">
                      <a:solidFill>
                        <a:srgbClr val="395F3A"/>
                      </a:solidFill>
                      <a:prstDash val="solid"/>
                    </a:lnL>
                  </a:tcPr>
                </a:tc>
                <a:extLst>
                  <a:ext uri="{0D108BD9-81ED-4DB2-BD59-A6C34878D82A}">
                    <a16:rowId xmlns:a16="http://schemas.microsoft.com/office/drawing/2014/main" xmlns="" val="10001"/>
                  </a:ext>
                </a:extLst>
              </a:tr>
              <a:tr h="145173">
                <a:tc>
                  <a:txBody>
                    <a:bodyPr/>
                    <a:lstStyle/>
                    <a:p>
                      <a:endParaRPr sz="1800" dirty="0">
                        <a:latin typeface="Calibri"/>
                        <a:cs typeface="Calibri"/>
                      </a:endParaRPr>
                    </a:p>
                  </a:txBody>
                  <a:tcPr marL="0" marR="0" marT="0" marB="0">
                    <a:lnL w="12699">
                      <a:solidFill>
                        <a:srgbClr val="395F3A"/>
                      </a:solidFill>
                      <a:prstDash val="solid"/>
                    </a:lnL>
                    <a:lnR w="12699">
                      <a:solidFill>
                        <a:srgbClr val="395F3A"/>
                      </a:solidFill>
                      <a:prstDash val="solid"/>
                    </a:lnR>
                    <a:solidFill>
                      <a:srgbClr val="7971B4"/>
                    </a:solidFill>
                  </a:tcPr>
                </a:tc>
                <a:tc>
                  <a:txBody>
                    <a:bodyPr/>
                    <a:lstStyle/>
                    <a:p>
                      <a:endParaRPr sz="1800" dirty="0">
                        <a:latin typeface="Calibri"/>
                        <a:cs typeface="Calibri"/>
                      </a:endParaRPr>
                    </a:p>
                  </a:txBody>
                  <a:tcPr marL="0" marR="0" marT="0" marB="0">
                    <a:lnL w="12699">
                      <a:solidFill>
                        <a:srgbClr val="395F3A"/>
                      </a:solidFill>
                      <a:prstDash val="solid"/>
                    </a:lnL>
                    <a:solidFill>
                      <a:srgbClr val="7971B4"/>
                    </a:solidFill>
                  </a:tcPr>
                </a:tc>
                <a:extLst>
                  <a:ext uri="{0D108BD9-81ED-4DB2-BD59-A6C34878D82A}">
                    <a16:rowId xmlns:a16="http://schemas.microsoft.com/office/drawing/2014/main" xmlns="" val="10002"/>
                  </a:ext>
                </a:extLst>
              </a:tr>
              <a:tr h="7636116">
                <a:tc>
                  <a:txBody>
                    <a:bodyPr/>
                    <a:lstStyle/>
                    <a:p>
                      <a:pPr>
                        <a:lnSpc>
                          <a:spcPct val="100000"/>
                        </a:lnSpc>
                        <a:spcBef>
                          <a:spcPts val="45"/>
                        </a:spcBef>
                      </a:pPr>
                      <a:endParaRPr sz="850" dirty="0">
                        <a:latin typeface="Times New Roman"/>
                        <a:cs typeface="Times New Roman"/>
                      </a:endParaRPr>
                    </a:p>
                    <a:p>
                      <a:pPr marL="152400">
                        <a:lnSpc>
                          <a:spcPct val="100000"/>
                        </a:lnSpc>
                        <a:spcBef>
                          <a:spcPts val="5"/>
                        </a:spcBef>
                      </a:pPr>
                      <a:r>
                        <a:rPr sz="1000" b="1" spc="30" dirty="0">
                          <a:solidFill>
                            <a:srgbClr val="231F20"/>
                          </a:solidFill>
                          <a:latin typeface="Calibri"/>
                          <a:cs typeface="Calibri"/>
                        </a:rPr>
                        <a:t>RESEARCH</a:t>
                      </a:r>
                      <a:r>
                        <a:rPr sz="1000" b="1" spc="-65" dirty="0">
                          <a:solidFill>
                            <a:srgbClr val="231F20"/>
                          </a:solidFill>
                          <a:latin typeface="Calibri"/>
                          <a:cs typeface="Calibri"/>
                        </a:rPr>
                        <a:t> </a:t>
                      </a:r>
                      <a:r>
                        <a:rPr sz="1000" b="1" spc="35" dirty="0">
                          <a:solidFill>
                            <a:srgbClr val="231F20"/>
                          </a:solidFill>
                          <a:latin typeface="Calibri"/>
                          <a:cs typeface="Calibri"/>
                        </a:rPr>
                        <a:t>PROJECT</a:t>
                      </a:r>
                      <a:r>
                        <a:rPr sz="1000" b="1" spc="-100" dirty="0">
                          <a:solidFill>
                            <a:srgbClr val="231F20"/>
                          </a:solidFill>
                          <a:latin typeface="Calibri"/>
                          <a:cs typeface="Calibri"/>
                        </a:rPr>
                        <a:t> </a:t>
                      </a:r>
                      <a:r>
                        <a:rPr sz="1000" b="1" spc="30" dirty="0">
                          <a:solidFill>
                            <a:srgbClr val="231F20"/>
                          </a:solidFill>
                          <a:latin typeface="Calibri"/>
                          <a:cs typeface="Calibri"/>
                        </a:rPr>
                        <a:t>TITLE</a:t>
                      </a:r>
                      <a:endParaRPr sz="1000" dirty="0">
                        <a:latin typeface="Calibri"/>
                        <a:cs typeface="Calibri"/>
                      </a:endParaRPr>
                    </a:p>
                    <a:p>
                      <a:pPr marL="151765" marR="153670">
                        <a:lnSpc>
                          <a:spcPct val="104200"/>
                        </a:lnSpc>
                        <a:spcBef>
                          <a:spcPts val="259"/>
                        </a:spcBef>
                      </a:pPr>
                      <a:r>
                        <a:rPr lang="en-US" sz="800" i="1" spc="-15" dirty="0" smtClean="0">
                          <a:solidFill>
                            <a:srgbClr val="231F20"/>
                          </a:solidFill>
                          <a:latin typeface="+mn-lt"/>
                          <a:cs typeface="Calibri"/>
                        </a:rPr>
                        <a:t>Investigation of Northern Long-Eared Bat Roosting Sites on Bridges</a:t>
                      </a:r>
                    </a:p>
                    <a:p>
                      <a:pPr marL="151765" marR="153670">
                        <a:lnSpc>
                          <a:spcPct val="104200"/>
                        </a:lnSpc>
                        <a:spcBef>
                          <a:spcPts val="259"/>
                        </a:spcBef>
                      </a:pPr>
                      <a:endParaRPr sz="850" dirty="0">
                        <a:latin typeface="Times New Roman"/>
                        <a:cs typeface="Times New Roman"/>
                      </a:endParaRPr>
                    </a:p>
                    <a:p>
                      <a:pPr marL="152400">
                        <a:lnSpc>
                          <a:spcPct val="100000"/>
                        </a:lnSpc>
                      </a:pPr>
                      <a:r>
                        <a:rPr sz="1050" b="1" dirty="0">
                          <a:solidFill>
                            <a:srgbClr val="231F20"/>
                          </a:solidFill>
                          <a:latin typeface="Calibri"/>
                          <a:cs typeface="Calibri"/>
                        </a:rPr>
                        <a:t>STUDY</a:t>
                      </a:r>
                      <a:r>
                        <a:rPr sz="1050" b="1" spc="-150" dirty="0">
                          <a:solidFill>
                            <a:srgbClr val="231F20"/>
                          </a:solidFill>
                          <a:latin typeface="Calibri"/>
                          <a:cs typeface="Calibri"/>
                        </a:rPr>
                        <a:t> </a:t>
                      </a:r>
                      <a:r>
                        <a:rPr lang="en-US" sz="1050" b="1" spc="-150" dirty="0" smtClean="0">
                          <a:solidFill>
                            <a:srgbClr val="231F20"/>
                          </a:solidFill>
                          <a:latin typeface="Calibri"/>
                          <a:cs typeface="Calibri"/>
                        </a:rPr>
                        <a:t> </a:t>
                      </a:r>
                      <a:r>
                        <a:rPr sz="1050" b="1" spc="-10" dirty="0" smtClean="0">
                          <a:solidFill>
                            <a:srgbClr val="231F20"/>
                          </a:solidFill>
                          <a:latin typeface="Calibri"/>
                          <a:cs typeface="Calibri"/>
                        </a:rPr>
                        <a:t>TIMELINE</a:t>
                      </a:r>
                      <a:endParaRPr sz="1050" dirty="0">
                        <a:latin typeface="Calibri"/>
                        <a:cs typeface="Calibri"/>
                      </a:endParaRPr>
                    </a:p>
                    <a:p>
                      <a:pPr marL="152400">
                        <a:lnSpc>
                          <a:spcPct val="100000"/>
                        </a:lnSpc>
                        <a:spcBef>
                          <a:spcPts val="240"/>
                        </a:spcBef>
                      </a:pPr>
                      <a:r>
                        <a:rPr lang="en-US" sz="850" spc="-10" dirty="0" smtClean="0">
                          <a:solidFill>
                            <a:srgbClr val="231F20"/>
                          </a:solidFill>
                          <a:latin typeface="+mn-lt"/>
                          <a:cs typeface="Calibri"/>
                        </a:rPr>
                        <a:t>February 2015</a:t>
                      </a:r>
                      <a:r>
                        <a:rPr lang="en-US" sz="850" spc="-10" baseline="0" dirty="0" smtClean="0">
                          <a:solidFill>
                            <a:srgbClr val="231F20"/>
                          </a:solidFill>
                          <a:latin typeface="Calibri"/>
                          <a:cs typeface="Calibri"/>
                        </a:rPr>
                        <a:t> </a:t>
                      </a:r>
                      <a:r>
                        <a:rPr lang="en-US" sz="850" spc="-10" baseline="0" dirty="0" smtClean="0">
                          <a:solidFill>
                            <a:srgbClr val="231F20"/>
                          </a:solidFill>
                          <a:latin typeface="Calibri"/>
                          <a:cs typeface="Calibri"/>
                        </a:rPr>
                        <a:t>– </a:t>
                      </a:r>
                      <a:r>
                        <a:rPr lang="en-US" sz="850" spc="-10" baseline="0" dirty="0" smtClean="0">
                          <a:solidFill>
                            <a:srgbClr val="231F20"/>
                          </a:solidFill>
                          <a:latin typeface="Calibri"/>
                          <a:cs typeface="Calibri"/>
                        </a:rPr>
                        <a:t>May 2017</a:t>
                      </a:r>
                      <a:endParaRPr sz="850" dirty="0">
                        <a:latin typeface="Calibri"/>
                        <a:cs typeface="Calibri"/>
                      </a:endParaRPr>
                    </a:p>
                    <a:p>
                      <a:pPr>
                        <a:lnSpc>
                          <a:spcPct val="100000"/>
                        </a:lnSpc>
                        <a:spcBef>
                          <a:spcPts val="50"/>
                        </a:spcBef>
                      </a:pPr>
                      <a:endParaRPr sz="850" dirty="0">
                        <a:latin typeface="Times New Roman"/>
                        <a:cs typeface="Times New Roman"/>
                      </a:endParaRPr>
                    </a:p>
                    <a:p>
                      <a:pPr marL="152400">
                        <a:lnSpc>
                          <a:spcPct val="100000"/>
                        </a:lnSpc>
                      </a:pPr>
                      <a:r>
                        <a:rPr sz="1000" b="1" spc="15" dirty="0">
                          <a:solidFill>
                            <a:srgbClr val="231F20"/>
                          </a:solidFill>
                          <a:latin typeface="Calibri"/>
                          <a:cs typeface="Calibri"/>
                        </a:rPr>
                        <a:t>PRINCIPAL</a:t>
                      </a:r>
                      <a:r>
                        <a:rPr sz="1000" b="1" spc="-90" dirty="0">
                          <a:solidFill>
                            <a:srgbClr val="231F20"/>
                          </a:solidFill>
                          <a:latin typeface="Calibri"/>
                          <a:cs typeface="Calibri"/>
                        </a:rPr>
                        <a:t> </a:t>
                      </a:r>
                      <a:r>
                        <a:rPr sz="1000" b="1" spc="10" dirty="0">
                          <a:solidFill>
                            <a:srgbClr val="231F20"/>
                          </a:solidFill>
                          <a:latin typeface="Calibri"/>
                          <a:cs typeface="Calibri"/>
                        </a:rPr>
                        <a:t>INVESTIGATOR</a:t>
                      </a:r>
                      <a:endParaRPr sz="1000" dirty="0">
                        <a:latin typeface="Calibri"/>
                        <a:cs typeface="Calibri"/>
                      </a:endParaRPr>
                    </a:p>
                    <a:p>
                      <a:pPr marL="152400">
                        <a:lnSpc>
                          <a:spcPct val="100000"/>
                        </a:lnSpc>
                        <a:spcBef>
                          <a:spcPts val="300"/>
                        </a:spcBef>
                      </a:pPr>
                      <a:r>
                        <a:rPr lang="en-US" sz="700" spc="-20" dirty="0" smtClean="0">
                          <a:solidFill>
                            <a:srgbClr val="231F20"/>
                          </a:solidFill>
                          <a:latin typeface="Calibri"/>
                          <a:cs typeface="Calibri"/>
                        </a:rPr>
                        <a:t>Scott</a:t>
                      </a:r>
                      <a:r>
                        <a:rPr lang="en-US" sz="700" spc="-20" baseline="0" dirty="0" smtClean="0">
                          <a:solidFill>
                            <a:srgbClr val="231F20"/>
                          </a:solidFill>
                          <a:latin typeface="Calibri"/>
                          <a:cs typeface="Calibri"/>
                        </a:rPr>
                        <a:t> Civjan</a:t>
                      </a:r>
                      <a:r>
                        <a:rPr lang="en-US" sz="700" spc="-20" dirty="0" smtClean="0">
                          <a:solidFill>
                            <a:srgbClr val="231F20"/>
                          </a:solidFill>
                          <a:latin typeface="Calibri"/>
                          <a:cs typeface="Calibri"/>
                        </a:rPr>
                        <a:t>, PI </a:t>
                      </a:r>
                    </a:p>
                    <a:p>
                      <a:pPr marL="152400" marR="0" lvl="0" indent="0" defTabSz="914400" eaLnBrk="1" fontAlgn="auto" latinLnBrk="0" hangingPunct="1">
                        <a:lnSpc>
                          <a:spcPct val="100000"/>
                        </a:lnSpc>
                        <a:spcBef>
                          <a:spcPts val="300"/>
                        </a:spcBef>
                        <a:spcAft>
                          <a:spcPts val="0"/>
                        </a:spcAft>
                        <a:buClrTx/>
                        <a:buSzTx/>
                        <a:buFontTx/>
                        <a:buNone/>
                        <a:tabLst/>
                        <a:defRPr/>
                      </a:pPr>
                      <a:r>
                        <a:rPr lang="en-US" sz="700" spc="-20" dirty="0" smtClean="0">
                          <a:solidFill>
                            <a:srgbClr val="231F20"/>
                          </a:solidFill>
                          <a:latin typeface="+mn-lt"/>
                          <a:cs typeface="Calibri"/>
                        </a:rPr>
                        <a:t>Betsy Dumont, Co-PI</a:t>
                      </a:r>
                    </a:p>
                    <a:p>
                      <a:pPr marL="152400">
                        <a:lnSpc>
                          <a:spcPct val="100000"/>
                        </a:lnSpc>
                        <a:spcBef>
                          <a:spcPts val="300"/>
                        </a:spcBef>
                      </a:pPr>
                      <a:r>
                        <a:rPr lang="en-US" sz="700" spc="-20" dirty="0" smtClean="0">
                          <a:solidFill>
                            <a:srgbClr val="231F20"/>
                          </a:solidFill>
                          <a:latin typeface="+mn-lt"/>
                          <a:cs typeface="Calibri"/>
                        </a:rPr>
                        <a:t>Alyssa Bennett, External Research Associate</a:t>
                      </a:r>
                    </a:p>
                    <a:p>
                      <a:pPr marL="152400" marR="0" lvl="0" indent="0" defTabSz="914400" eaLnBrk="1" fontAlgn="auto" latinLnBrk="0" hangingPunct="1">
                        <a:lnSpc>
                          <a:spcPct val="100000"/>
                        </a:lnSpc>
                        <a:spcBef>
                          <a:spcPts val="300"/>
                        </a:spcBef>
                        <a:spcAft>
                          <a:spcPts val="0"/>
                        </a:spcAft>
                        <a:buClrTx/>
                        <a:buSzTx/>
                        <a:buFontTx/>
                        <a:buNone/>
                        <a:tabLst/>
                        <a:defRPr/>
                      </a:pPr>
                      <a:r>
                        <a:rPr lang="en-US" sz="700" spc="-20" dirty="0" smtClean="0">
                          <a:solidFill>
                            <a:srgbClr val="231F20"/>
                          </a:solidFill>
                          <a:latin typeface="+mn-lt"/>
                          <a:cs typeface="Calibri"/>
                        </a:rPr>
                        <a:t>Angela Berthaume</a:t>
                      </a:r>
                      <a:r>
                        <a:rPr lang="en-US" sz="700" spc="-20" baseline="0" dirty="0" smtClean="0">
                          <a:solidFill>
                            <a:srgbClr val="231F20"/>
                          </a:solidFill>
                          <a:latin typeface="+mn-lt"/>
                          <a:cs typeface="Calibri"/>
                        </a:rPr>
                        <a:t>, Graduate Research Assistant</a:t>
                      </a:r>
                      <a:endParaRPr lang="en-US" sz="700" spc="-20" dirty="0" smtClean="0">
                        <a:solidFill>
                          <a:srgbClr val="231F20"/>
                        </a:solidFill>
                        <a:latin typeface="+mn-lt"/>
                        <a:cs typeface="Calibri"/>
                      </a:endParaRPr>
                    </a:p>
                    <a:p>
                      <a:pPr marL="152400">
                        <a:lnSpc>
                          <a:spcPct val="100000"/>
                        </a:lnSpc>
                        <a:spcBef>
                          <a:spcPts val="300"/>
                        </a:spcBef>
                      </a:pPr>
                      <a:endParaRPr sz="850" dirty="0">
                        <a:latin typeface="Times New Roman"/>
                        <a:cs typeface="Times New Roman"/>
                      </a:endParaRPr>
                    </a:p>
                    <a:p>
                      <a:pPr marL="152400">
                        <a:lnSpc>
                          <a:spcPct val="100000"/>
                        </a:lnSpc>
                      </a:pPr>
                      <a:r>
                        <a:rPr sz="1050" b="1" dirty="0">
                          <a:solidFill>
                            <a:srgbClr val="231F20"/>
                          </a:solidFill>
                          <a:latin typeface="Calibri"/>
                          <a:cs typeface="Calibri"/>
                        </a:rPr>
                        <a:t>NETC</a:t>
                      </a:r>
                      <a:r>
                        <a:rPr sz="1050" b="1" spc="-120" dirty="0">
                          <a:solidFill>
                            <a:srgbClr val="231F20"/>
                          </a:solidFill>
                          <a:latin typeface="Calibri"/>
                          <a:cs typeface="Calibri"/>
                        </a:rPr>
                        <a:t> </a:t>
                      </a:r>
                      <a:r>
                        <a:rPr sz="1050" b="1" spc="-10" dirty="0" smtClean="0">
                          <a:solidFill>
                            <a:srgbClr val="231F20"/>
                          </a:solidFill>
                          <a:latin typeface="Calibri"/>
                          <a:cs typeface="Calibri"/>
                        </a:rPr>
                        <a:t>CONTACT</a:t>
                      </a:r>
                      <a:endParaRPr lang="en-US" sz="850" spc="-35" dirty="0" smtClean="0">
                        <a:solidFill>
                          <a:srgbClr val="231F20"/>
                        </a:solidFill>
                        <a:latin typeface="Calibri"/>
                        <a:ea typeface="+mn-ea"/>
                        <a:cs typeface="Calibri"/>
                      </a:endParaRPr>
                    </a:p>
                    <a:p>
                      <a:pPr marL="152400" marR="361950" indent="0" defTabSz="914400" eaLnBrk="1" fontAlgn="auto" latinLnBrk="0" hangingPunct="1">
                        <a:lnSpc>
                          <a:spcPts val="1000"/>
                        </a:lnSpc>
                        <a:spcBef>
                          <a:spcPts val="290"/>
                        </a:spcBef>
                        <a:spcAft>
                          <a:spcPts val="0"/>
                        </a:spcAft>
                        <a:buClrTx/>
                        <a:buSzTx/>
                        <a:buFontTx/>
                        <a:buNone/>
                        <a:tabLst/>
                        <a:defRPr/>
                      </a:pPr>
                      <a:r>
                        <a:rPr lang="en-US" sz="850" spc="-30" dirty="0" smtClean="0">
                          <a:solidFill>
                            <a:srgbClr val="231F20"/>
                          </a:solidFill>
                          <a:latin typeface="+mn-lt"/>
                          <a:cs typeface="Calibri"/>
                        </a:rPr>
                        <a:t>Julie</a:t>
                      </a:r>
                      <a:r>
                        <a:rPr lang="en-US" sz="850" spc="-30" baseline="0" dirty="0" smtClean="0">
                          <a:solidFill>
                            <a:srgbClr val="231F20"/>
                          </a:solidFill>
                          <a:latin typeface="+mn-lt"/>
                          <a:cs typeface="Calibri"/>
                        </a:rPr>
                        <a:t> Dowds, MPA                  </a:t>
                      </a:r>
                      <a:r>
                        <a:rPr sz="850" spc="-35" dirty="0" smtClean="0">
                          <a:solidFill>
                            <a:srgbClr val="231F20"/>
                          </a:solidFill>
                          <a:latin typeface="Calibri"/>
                          <a:cs typeface="Calibri"/>
                        </a:rPr>
                        <a:t>NETC</a:t>
                      </a:r>
                      <a:r>
                        <a:rPr sz="850" spc="-150" dirty="0" smtClean="0">
                          <a:solidFill>
                            <a:srgbClr val="231F20"/>
                          </a:solidFill>
                          <a:latin typeface="Calibri"/>
                          <a:cs typeface="Calibri"/>
                        </a:rPr>
                        <a:t> </a:t>
                      </a:r>
                      <a:r>
                        <a:rPr lang="en-US" sz="850" spc="-150" baseline="0" dirty="0" smtClean="0">
                          <a:solidFill>
                            <a:srgbClr val="231F20"/>
                          </a:solidFill>
                          <a:latin typeface="Calibri"/>
                          <a:cs typeface="Calibri"/>
                        </a:rPr>
                        <a:t> </a:t>
                      </a:r>
                      <a:r>
                        <a:rPr sz="850" spc="-35" dirty="0" smtClean="0">
                          <a:solidFill>
                            <a:srgbClr val="231F20"/>
                          </a:solidFill>
                          <a:latin typeface="Calibri"/>
                          <a:cs typeface="Calibri"/>
                        </a:rPr>
                        <a:t>Coordinator</a:t>
                      </a:r>
                      <a:endParaRPr sz="850" dirty="0">
                        <a:latin typeface="Calibri"/>
                        <a:cs typeface="Calibri"/>
                      </a:endParaRPr>
                    </a:p>
                    <a:p>
                      <a:pPr marL="152400" marR="361950">
                        <a:lnSpc>
                          <a:spcPts val="1000"/>
                        </a:lnSpc>
                      </a:pPr>
                      <a:r>
                        <a:rPr sz="850" spc="-35" dirty="0">
                          <a:solidFill>
                            <a:srgbClr val="231F20"/>
                          </a:solidFill>
                          <a:latin typeface="Calibri"/>
                          <a:cs typeface="Calibri"/>
                        </a:rPr>
                        <a:t>University </a:t>
                      </a:r>
                      <a:r>
                        <a:rPr sz="850" spc="-30" dirty="0">
                          <a:solidFill>
                            <a:srgbClr val="231F20"/>
                          </a:solidFill>
                          <a:latin typeface="Calibri"/>
                          <a:cs typeface="Calibri"/>
                        </a:rPr>
                        <a:t>of </a:t>
                      </a:r>
                      <a:r>
                        <a:rPr sz="850" spc="-45" dirty="0">
                          <a:solidFill>
                            <a:srgbClr val="231F20"/>
                          </a:solidFill>
                          <a:latin typeface="Calibri"/>
                          <a:cs typeface="Calibri"/>
                        </a:rPr>
                        <a:t>Vermont  </a:t>
                      </a:r>
                      <a:r>
                        <a:rPr sz="850" spc="-40" dirty="0">
                          <a:solidFill>
                            <a:srgbClr val="231F20"/>
                          </a:solidFill>
                          <a:latin typeface="Calibri"/>
                          <a:cs typeface="Calibri"/>
                        </a:rPr>
                        <a:t>Transportation Research</a:t>
                      </a:r>
                      <a:r>
                        <a:rPr sz="850" spc="-105" dirty="0">
                          <a:solidFill>
                            <a:srgbClr val="231F20"/>
                          </a:solidFill>
                          <a:latin typeface="Calibri"/>
                          <a:cs typeface="Calibri"/>
                        </a:rPr>
                        <a:t> </a:t>
                      </a:r>
                      <a:r>
                        <a:rPr sz="850" spc="-40" dirty="0">
                          <a:solidFill>
                            <a:srgbClr val="231F20"/>
                          </a:solidFill>
                          <a:latin typeface="Calibri"/>
                          <a:cs typeface="Calibri"/>
                        </a:rPr>
                        <a:t>Center  </a:t>
                      </a:r>
                      <a:r>
                        <a:rPr sz="850" spc="-35" dirty="0">
                          <a:solidFill>
                            <a:srgbClr val="231F20"/>
                          </a:solidFill>
                          <a:latin typeface="Calibri"/>
                          <a:cs typeface="Calibri"/>
                        </a:rPr>
                        <a:t>210 Colchester</a:t>
                      </a:r>
                      <a:r>
                        <a:rPr sz="850" spc="-155" dirty="0">
                          <a:solidFill>
                            <a:srgbClr val="231F20"/>
                          </a:solidFill>
                          <a:latin typeface="Calibri"/>
                          <a:cs typeface="Calibri"/>
                        </a:rPr>
                        <a:t> </a:t>
                      </a:r>
                      <a:r>
                        <a:rPr sz="850" spc="-35" dirty="0">
                          <a:solidFill>
                            <a:srgbClr val="231F20"/>
                          </a:solidFill>
                          <a:latin typeface="Calibri"/>
                          <a:cs typeface="Calibri"/>
                        </a:rPr>
                        <a:t>Avenue</a:t>
                      </a:r>
                      <a:endParaRPr sz="850" dirty="0">
                        <a:latin typeface="Calibri"/>
                        <a:cs typeface="Calibri"/>
                      </a:endParaRPr>
                    </a:p>
                    <a:p>
                      <a:pPr marL="152400">
                        <a:lnSpc>
                          <a:spcPts val="960"/>
                        </a:lnSpc>
                      </a:pPr>
                      <a:r>
                        <a:rPr sz="850" spc="-30" dirty="0">
                          <a:solidFill>
                            <a:srgbClr val="231F20"/>
                          </a:solidFill>
                          <a:latin typeface="Calibri"/>
                          <a:cs typeface="Calibri"/>
                        </a:rPr>
                        <a:t>Burlington,</a:t>
                      </a:r>
                      <a:r>
                        <a:rPr sz="850" spc="-125" dirty="0">
                          <a:solidFill>
                            <a:srgbClr val="231F20"/>
                          </a:solidFill>
                          <a:latin typeface="Calibri"/>
                          <a:cs typeface="Calibri"/>
                        </a:rPr>
                        <a:t> </a:t>
                      </a:r>
                      <a:r>
                        <a:rPr sz="850" spc="-25" dirty="0">
                          <a:solidFill>
                            <a:srgbClr val="231F20"/>
                          </a:solidFill>
                          <a:latin typeface="Calibri"/>
                          <a:cs typeface="Calibri"/>
                        </a:rPr>
                        <a:t>VT</a:t>
                      </a:r>
                      <a:r>
                        <a:rPr sz="850" spc="-105" dirty="0">
                          <a:solidFill>
                            <a:srgbClr val="231F20"/>
                          </a:solidFill>
                          <a:latin typeface="Calibri"/>
                          <a:cs typeface="Calibri"/>
                        </a:rPr>
                        <a:t> </a:t>
                      </a:r>
                      <a:r>
                        <a:rPr sz="850" spc="-45" dirty="0">
                          <a:solidFill>
                            <a:srgbClr val="231F20"/>
                          </a:solidFill>
                          <a:latin typeface="Calibri"/>
                          <a:cs typeface="Calibri"/>
                        </a:rPr>
                        <a:t>05405</a:t>
                      </a:r>
                      <a:endParaRPr sz="850" dirty="0">
                        <a:latin typeface="Calibri"/>
                        <a:cs typeface="Calibri"/>
                      </a:endParaRPr>
                    </a:p>
                    <a:p>
                      <a:pPr marL="152400">
                        <a:lnSpc>
                          <a:spcPts val="1000"/>
                        </a:lnSpc>
                      </a:pPr>
                      <a:r>
                        <a:rPr sz="850" spc="-40" dirty="0" smtClean="0">
                          <a:solidFill>
                            <a:srgbClr val="231F20"/>
                          </a:solidFill>
                          <a:latin typeface="Calibri"/>
                          <a:cs typeface="Calibri"/>
                        </a:rPr>
                        <a:t>802-</a:t>
                      </a:r>
                      <a:r>
                        <a:rPr lang="en-US" sz="850" spc="-40" dirty="0" smtClean="0">
                          <a:solidFill>
                            <a:srgbClr val="231F20"/>
                          </a:solidFill>
                          <a:latin typeface="+mn-lt"/>
                          <a:cs typeface="Calibri"/>
                        </a:rPr>
                        <a:t>656-7722</a:t>
                      </a:r>
                      <a:endParaRPr sz="850" dirty="0">
                        <a:latin typeface="Calibri"/>
                        <a:cs typeface="Calibri"/>
                      </a:endParaRPr>
                    </a:p>
                    <a:p>
                      <a:pPr marL="152400">
                        <a:lnSpc>
                          <a:spcPts val="1010"/>
                        </a:lnSpc>
                      </a:pPr>
                      <a:r>
                        <a:rPr lang="en-US" sz="850" spc="-50" dirty="0" smtClean="0">
                          <a:solidFill>
                            <a:srgbClr val="231F20"/>
                          </a:solidFill>
                          <a:latin typeface="Calibri"/>
                          <a:cs typeface="Calibri"/>
                          <a:hlinkClick r:id="rId2"/>
                        </a:rPr>
                        <a:t>netc</a:t>
                      </a:r>
                      <a:r>
                        <a:rPr sz="850" spc="-50" dirty="0" smtClean="0">
                          <a:solidFill>
                            <a:srgbClr val="231F20"/>
                          </a:solidFill>
                          <a:latin typeface="Calibri"/>
                          <a:cs typeface="Calibri"/>
                          <a:hlinkClick r:id="rId2"/>
                        </a:rPr>
                        <a:t>@uvm.edu</a:t>
                      </a:r>
                      <a:endParaRPr sz="850" dirty="0" smtClean="0">
                        <a:latin typeface="Calibri"/>
                        <a:cs typeface="Calibri"/>
                      </a:endParaRPr>
                    </a:p>
                    <a:p>
                      <a:pPr>
                        <a:lnSpc>
                          <a:spcPct val="100000"/>
                        </a:lnSpc>
                        <a:spcBef>
                          <a:spcPts val="30"/>
                        </a:spcBef>
                      </a:pPr>
                      <a:endParaRPr sz="1000" dirty="0">
                        <a:latin typeface="Times New Roman"/>
                        <a:cs typeface="Times New Roman"/>
                      </a:endParaRPr>
                    </a:p>
                    <a:p>
                      <a:pPr marL="152400">
                        <a:lnSpc>
                          <a:spcPct val="100000"/>
                        </a:lnSpc>
                      </a:pPr>
                      <a:r>
                        <a:rPr sz="1050" b="1" spc="-30" dirty="0">
                          <a:solidFill>
                            <a:srgbClr val="231F20"/>
                          </a:solidFill>
                          <a:latin typeface="Calibri"/>
                          <a:cs typeface="Calibri"/>
                        </a:rPr>
                        <a:t>MORE</a:t>
                      </a:r>
                      <a:r>
                        <a:rPr sz="1050" b="1" spc="-110" dirty="0">
                          <a:solidFill>
                            <a:srgbClr val="231F20"/>
                          </a:solidFill>
                          <a:latin typeface="Calibri"/>
                          <a:cs typeface="Calibri"/>
                        </a:rPr>
                        <a:t> </a:t>
                      </a:r>
                      <a:r>
                        <a:rPr sz="1050" b="1" spc="-25" dirty="0">
                          <a:solidFill>
                            <a:srgbClr val="231F20"/>
                          </a:solidFill>
                          <a:latin typeface="Calibri"/>
                          <a:cs typeface="Calibri"/>
                        </a:rPr>
                        <a:t>INFORMATION</a:t>
                      </a:r>
                      <a:endParaRPr sz="1050" dirty="0">
                        <a:latin typeface="Calibri"/>
                        <a:cs typeface="Calibri"/>
                      </a:endParaRPr>
                    </a:p>
                    <a:p>
                      <a:pPr marL="152400" marR="154940">
                        <a:lnSpc>
                          <a:spcPts val="1000"/>
                        </a:lnSpc>
                        <a:spcBef>
                          <a:spcPts val="290"/>
                        </a:spcBef>
                      </a:pPr>
                      <a:r>
                        <a:rPr lang="en-US" sz="850" i="1" dirty="0" smtClean="0">
                          <a:solidFill>
                            <a:srgbClr val="231F20"/>
                          </a:solidFill>
                          <a:latin typeface="Calibri"/>
                          <a:cs typeface="Calibri"/>
                          <a:hlinkClick r:id="rId3"/>
                        </a:rPr>
                        <a:t>NETC</a:t>
                      </a:r>
                      <a:r>
                        <a:rPr lang="en-US" sz="850" i="1" baseline="0" dirty="0" smtClean="0">
                          <a:solidFill>
                            <a:srgbClr val="231F20"/>
                          </a:solidFill>
                          <a:latin typeface="Calibri"/>
                          <a:cs typeface="Calibri"/>
                          <a:hlinkClick r:id="rId3"/>
                        </a:rPr>
                        <a:t> Coordinator will add link to the final report on NETC website</a:t>
                      </a:r>
                      <a:endParaRPr lang="en-US" sz="850" i="1" baseline="0" dirty="0" smtClean="0">
                        <a:solidFill>
                          <a:srgbClr val="231F20"/>
                        </a:solidFill>
                        <a:latin typeface="Calibri"/>
                        <a:cs typeface="Calibri"/>
                      </a:endParaRPr>
                    </a:p>
                    <a:p>
                      <a:pPr marL="152400" marR="154940">
                        <a:lnSpc>
                          <a:spcPts val="1000"/>
                        </a:lnSpc>
                        <a:spcBef>
                          <a:spcPts val="290"/>
                        </a:spcBef>
                      </a:pPr>
                      <a:endParaRPr sz="850" dirty="0">
                        <a:latin typeface="Times New Roman"/>
                        <a:cs typeface="Times New Roman"/>
                      </a:endParaRPr>
                    </a:p>
                    <a:p>
                      <a:pPr marL="151765" marR="144145" algn="just">
                        <a:lnSpc>
                          <a:spcPts val="1000"/>
                        </a:lnSpc>
                      </a:pPr>
                      <a:r>
                        <a:rPr sz="850" spc="-20" dirty="0">
                          <a:solidFill>
                            <a:srgbClr val="231F20"/>
                          </a:solidFill>
                          <a:latin typeface="Calibri"/>
                          <a:cs typeface="Calibri"/>
                        </a:rPr>
                        <a:t>The </a:t>
                      </a:r>
                      <a:r>
                        <a:rPr sz="850" spc="-25" dirty="0">
                          <a:solidFill>
                            <a:srgbClr val="231F20"/>
                          </a:solidFill>
                          <a:latin typeface="Calibri"/>
                          <a:cs typeface="Calibri"/>
                        </a:rPr>
                        <a:t>New </a:t>
                      </a:r>
                      <a:r>
                        <a:rPr sz="850" spc="-5" dirty="0">
                          <a:solidFill>
                            <a:srgbClr val="231F20"/>
                          </a:solidFill>
                          <a:latin typeface="Calibri"/>
                          <a:cs typeface="Calibri"/>
                        </a:rPr>
                        <a:t>England </a:t>
                      </a:r>
                      <a:r>
                        <a:rPr sz="850" spc="-20" dirty="0">
                          <a:solidFill>
                            <a:srgbClr val="231F20"/>
                          </a:solidFill>
                          <a:latin typeface="Calibri"/>
                          <a:cs typeface="Calibri"/>
                        </a:rPr>
                        <a:t>Transportation  </a:t>
                      </a:r>
                      <a:r>
                        <a:rPr sz="850" spc="-15" dirty="0">
                          <a:solidFill>
                            <a:srgbClr val="231F20"/>
                          </a:solidFill>
                          <a:latin typeface="Calibri"/>
                          <a:cs typeface="Calibri"/>
                        </a:rPr>
                        <a:t>Consortium, </a:t>
                      </a:r>
                      <a:r>
                        <a:rPr sz="850" spc="-25" dirty="0">
                          <a:solidFill>
                            <a:srgbClr val="231F20"/>
                          </a:solidFill>
                          <a:latin typeface="Calibri"/>
                          <a:cs typeface="Calibri"/>
                        </a:rPr>
                        <a:t>a </a:t>
                      </a:r>
                      <a:r>
                        <a:rPr sz="850" spc="-15" dirty="0">
                          <a:solidFill>
                            <a:srgbClr val="231F20"/>
                          </a:solidFill>
                          <a:latin typeface="Calibri"/>
                          <a:cs typeface="Calibri"/>
                        </a:rPr>
                        <a:t>cooperative </a:t>
                      </a:r>
                      <a:r>
                        <a:rPr sz="850" spc="-25" dirty="0">
                          <a:solidFill>
                            <a:srgbClr val="231F20"/>
                          </a:solidFill>
                          <a:latin typeface="Calibri"/>
                          <a:cs typeface="Calibri"/>
                        </a:rPr>
                        <a:t>effort  </a:t>
                      </a:r>
                      <a:r>
                        <a:rPr sz="850" spc="-20" dirty="0">
                          <a:solidFill>
                            <a:srgbClr val="231F20"/>
                          </a:solidFill>
                          <a:latin typeface="Calibri"/>
                          <a:cs typeface="Calibri"/>
                        </a:rPr>
                        <a:t>of </a:t>
                      </a:r>
                      <a:r>
                        <a:rPr sz="850" spc="-15" dirty="0">
                          <a:solidFill>
                            <a:srgbClr val="231F20"/>
                          </a:solidFill>
                          <a:latin typeface="Calibri"/>
                          <a:cs typeface="Calibri"/>
                        </a:rPr>
                        <a:t>the transportation </a:t>
                      </a:r>
                      <a:r>
                        <a:rPr sz="850" spc="-10" dirty="0">
                          <a:solidFill>
                            <a:srgbClr val="231F20"/>
                          </a:solidFill>
                          <a:latin typeface="Calibri"/>
                          <a:cs typeface="Calibri"/>
                        </a:rPr>
                        <a:t>agencies </a:t>
                      </a:r>
                      <a:r>
                        <a:rPr sz="850" spc="-20" dirty="0">
                          <a:solidFill>
                            <a:srgbClr val="231F20"/>
                          </a:solidFill>
                          <a:latin typeface="Calibri"/>
                          <a:cs typeface="Calibri"/>
                        </a:rPr>
                        <a:t>of  </a:t>
                      </a:r>
                      <a:r>
                        <a:rPr sz="850" spc="-15" dirty="0">
                          <a:solidFill>
                            <a:srgbClr val="231F20"/>
                          </a:solidFill>
                          <a:latin typeface="Calibri"/>
                          <a:cs typeface="Calibri"/>
                        </a:rPr>
                        <a:t>the</a:t>
                      </a:r>
                      <a:r>
                        <a:rPr sz="850" spc="-50" dirty="0">
                          <a:solidFill>
                            <a:srgbClr val="231F20"/>
                          </a:solidFill>
                          <a:latin typeface="Calibri"/>
                          <a:cs typeface="Calibri"/>
                        </a:rPr>
                        <a:t> </a:t>
                      </a:r>
                      <a:r>
                        <a:rPr sz="850" spc="-10" dirty="0">
                          <a:solidFill>
                            <a:srgbClr val="231F20"/>
                          </a:solidFill>
                          <a:latin typeface="Calibri"/>
                          <a:cs typeface="Calibri"/>
                        </a:rPr>
                        <a:t>six</a:t>
                      </a:r>
                      <a:r>
                        <a:rPr sz="850" spc="-50" dirty="0">
                          <a:solidFill>
                            <a:srgbClr val="231F20"/>
                          </a:solidFill>
                          <a:latin typeface="Calibri"/>
                          <a:cs typeface="Calibri"/>
                        </a:rPr>
                        <a:t> </a:t>
                      </a:r>
                      <a:r>
                        <a:rPr sz="850" spc="-25" dirty="0">
                          <a:solidFill>
                            <a:srgbClr val="231F20"/>
                          </a:solidFill>
                          <a:latin typeface="Calibri"/>
                          <a:cs typeface="Calibri"/>
                        </a:rPr>
                        <a:t>New</a:t>
                      </a:r>
                      <a:r>
                        <a:rPr sz="850" spc="-50" dirty="0">
                          <a:solidFill>
                            <a:srgbClr val="231F20"/>
                          </a:solidFill>
                          <a:latin typeface="Calibri"/>
                          <a:cs typeface="Calibri"/>
                        </a:rPr>
                        <a:t> </a:t>
                      </a:r>
                      <a:r>
                        <a:rPr sz="850" spc="-5" dirty="0">
                          <a:solidFill>
                            <a:srgbClr val="231F20"/>
                          </a:solidFill>
                          <a:latin typeface="Calibri"/>
                          <a:cs typeface="Calibri"/>
                        </a:rPr>
                        <a:t>England</a:t>
                      </a:r>
                      <a:r>
                        <a:rPr sz="850" spc="-50" dirty="0">
                          <a:solidFill>
                            <a:srgbClr val="231F20"/>
                          </a:solidFill>
                          <a:latin typeface="Calibri"/>
                          <a:cs typeface="Calibri"/>
                        </a:rPr>
                        <a:t> </a:t>
                      </a:r>
                      <a:r>
                        <a:rPr sz="850" spc="-25" dirty="0">
                          <a:solidFill>
                            <a:srgbClr val="231F20"/>
                          </a:solidFill>
                          <a:latin typeface="Calibri"/>
                          <a:cs typeface="Calibri"/>
                        </a:rPr>
                        <a:t>States,</a:t>
                      </a:r>
                      <a:r>
                        <a:rPr sz="850" spc="-50" dirty="0">
                          <a:solidFill>
                            <a:srgbClr val="231F20"/>
                          </a:solidFill>
                          <a:latin typeface="Calibri"/>
                          <a:cs typeface="Calibri"/>
                        </a:rPr>
                        <a:t> </a:t>
                      </a:r>
                      <a:r>
                        <a:rPr sz="850" spc="-10" dirty="0">
                          <a:solidFill>
                            <a:srgbClr val="231F20"/>
                          </a:solidFill>
                          <a:latin typeface="Calibri"/>
                          <a:cs typeface="Calibri"/>
                        </a:rPr>
                        <a:t>funded  </a:t>
                      </a:r>
                      <a:r>
                        <a:rPr sz="850" spc="-15" dirty="0">
                          <a:solidFill>
                            <a:srgbClr val="231F20"/>
                          </a:solidFill>
                          <a:latin typeface="Calibri"/>
                          <a:cs typeface="Calibri"/>
                        </a:rPr>
                        <a:t>this </a:t>
                      </a:r>
                      <a:r>
                        <a:rPr sz="850" spc="-25" dirty="0">
                          <a:solidFill>
                            <a:srgbClr val="231F20"/>
                          </a:solidFill>
                          <a:latin typeface="Calibri"/>
                          <a:cs typeface="Calibri"/>
                        </a:rPr>
                        <a:t>research. </a:t>
                      </a:r>
                      <a:r>
                        <a:rPr sz="850" spc="-10" dirty="0">
                          <a:solidFill>
                            <a:srgbClr val="231F20"/>
                          </a:solidFill>
                          <a:latin typeface="Calibri"/>
                          <a:cs typeface="Calibri"/>
                        </a:rPr>
                        <a:t>Through </a:t>
                      </a:r>
                      <a:r>
                        <a:rPr sz="850" spc="-15" dirty="0">
                          <a:solidFill>
                            <a:srgbClr val="231F20"/>
                          </a:solidFill>
                          <a:latin typeface="Calibri"/>
                          <a:cs typeface="Calibri"/>
                        </a:rPr>
                        <a:t>the Consor-  </a:t>
                      </a:r>
                      <a:r>
                        <a:rPr sz="850" spc="-20" dirty="0">
                          <a:solidFill>
                            <a:srgbClr val="231F20"/>
                          </a:solidFill>
                          <a:latin typeface="Calibri"/>
                          <a:cs typeface="Calibri"/>
                        </a:rPr>
                        <a:t>tium, </a:t>
                      </a:r>
                      <a:r>
                        <a:rPr sz="850" spc="-15" dirty="0">
                          <a:solidFill>
                            <a:srgbClr val="231F20"/>
                          </a:solidFill>
                          <a:latin typeface="Calibri"/>
                          <a:cs typeface="Calibri"/>
                        </a:rPr>
                        <a:t>the </a:t>
                      </a:r>
                      <a:r>
                        <a:rPr sz="850" spc="-25" dirty="0">
                          <a:solidFill>
                            <a:srgbClr val="231F20"/>
                          </a:solidFill>
                          <a:latin typeface="Calibri"/>
                          <a:cs typeface="Calibri"/>
                        </a:rPr>
                        <a:t>states </a:t>
                      </a:r>
                      <a:r>
                        <a:rPr sz="850" spc="-5" dirty="0">
                          <a:solidFill>
                            <a:srgbClr val="231F20"/>
                          </a:solidFill>
                          <a:latin typeface="Calibri"/>
                          <a:cs typeface="Calibri"/>
                        </a:rPr>
                        <a:t>pool </a:t>
                      </a:r>
                      <a:r>
                        <a:rPr sz="850" spc="-20" dirty="0">
                          <a:solidFill>
                            <a:srgbClr val="231F20"/>
                          </a:solidFill>
                          <a:latin typeface="Calibri"/>
                          <a:cs typeface="Calibri"/>
                        </a:rPr>
                        <a:t>professional,  </a:t>
                      </a:r>
                      <a:r>
                        <a:rPr sz="850" spc="-15" dirty="0">
                          <a:solidFill>
                            <a:srgbClr val="231F20"/>
                          </a:solidFill>
                          <a:latin typeface="Calibri"/>
                          <a:cs typeface="Calibri"/>
                        </a:rPr>
                        <a:t>academic </a:t>
                      </a:r>
                      <a:r>
                        <a:rPr sz="850" spc="-10" dirty="0">
                          <a:solidFill>
                            <a:srgbClr val="231F20"/>
                          </a:solidFill>
                          <a:latin typeface="Calibri"/>
                          <a:cs typeface="Calibri"/>
                        </a:rPr>
                        <a:t>and </a:t>
                      </a:r>
                      <a:r>
                        <a:rPr sz="850" spc="-15" dirty="0">
                          <a:solidFill>
                            <a:srgbClr val="231F20"/>
                          </a:solidFill>
                          <a:latin typeface="Calibri"/>
                          <a:cs typeface="Calibri"/>
                        </a:rPr>
                        <a:t>financial </a:t>
                      </a:r>
                      <a:r>
                        <a:rPr sz="850" spc="-25" dirty="0">
                          <a:solidFill>
                            <a:srgbClr val="231F20"/>
                          </a:solidFill>
                          <a:latin typeface="Calibri"/>
                          <a:cs typeface="Calibri"/>
                        </a:rPr>
                        <a:t>resources  </a:t>
                      </a:r>
                      <a:r>
                        <a:rPr sz="850" spc="-30" dirty="0">
                          <a:solidFill>
                            <a:srgbClr val="231F20"/>
                          </a:solidFill>
                          <a:latin typeface="Calibri"/>
                          <a:cs typeface="Calibri"/>
                        </a:rPr>
                        <a:t>for </a:t>
                      </a:r>
                      <a:r>
                        <a:rPr sz="850" spc="-15" dirty="0">
                          <a:solidFill>
                            <a:srgbClr val="231F20"/>
                          </a:solidFill>
                          <a:latin typeface="Calibri"/>
                          <a:cs typeface="Calibri"/>
                        </a:rPr>
                        <a:t>transportation </a:t>
                      </a:r>
                      <a:r>
                        <a:rPr sz="850" spc="-25" dirty="0">
                          <a:solidFill>
                            <a:srgbClr val="231F20"/>
                          </a:solidFill>
                          <a:latin typeface="Calibri"/>
                          <a:cs typeface="Calibri"/>
                        </a:rPr>
                        <a:t>research </a:t>
                      </a:r>
                      <a:r>
                        <a:rPr sz="850" spc="-5" dirty="0">
                          <a:solidFill>
                            <a:srgbClr val="231F20"/>
                          </a:solidFill>
                          <a:latin typeface="Calibri"/>
                          <a:cs typeface="Calibri"/>
                        </a:rPr>
                        <a:t>leading  </a:t>
                      </a:r>
                      <a:r>
                        <a:rPr sz="850" spc="-20" dirty="0">
                          <a:solidFill>
                            <a:srgbClr val="231F20"/>
                          </a:solidFill>
                          <a:latin typeface="Calibri"/>
                          <a:cs typeface="Calibri"/>
                        </a:rPr>
                        <a:t>to </a:t>
                      </a:r>
                      <a:r>
                        <a:rPr sz="850" spc="-15" dirty="0">
                          <a:solidFill>
                            <a:srgbClr val="231F20"/>
                          </a:solidFill>
                          <a:latin typeface="Calibri"/>
                          <a:cs typeface="Calibri"/>
                        </a:rPr>
                        <a:t>the development </a:t>
                      </a:r>
                      <a:r>
                        <a:rPr sz="850" spc="-20" dirty="0">
                          <a:solidFill>
                            <a:srgbClr val="231F20"/>
                          </a:solidFill>
                          <a:latin typeface="Calibri"/>
                          <a:cs typeface="Calibri"/>
                        </a:rPr>
                        <a:t>of </a:t>
                      </a:r>
                      <a:r>
                        <a:rPr sz="850" spc="-15" dirty="0">
                          <a:solidFill>
                            <a:srgbClr val="231F20"/>
                          </a:solidFill>
                          <a:latin typeface="Calibri"/>
                          <a:cs typeface="Calibri"/>
                        </a:rPr>
                        <a:t>improved  methods </a:t>
                      </a:r>
                      <a:r>
                        <a:rPr sz="850" spc="-30" dirty="0">
                          <a:solidFill>
                            <a:srgbClr val="231F20"/>
                          </a:solidFill>
                          <a:latin typeface="Calibri"/>
                          <a:cs typeface="Calibri"/>
                        </a:rPr>
                        <a:t>for </a:t>
                      </a:r>
                      <a:r>
                        <a:rPr sz="850" spc="-5" dirty="0">
                          <a:solidFill>
                            <a:srgbClr val="231F20"/>
                          </a:solidFill>
                          <a:latin typeface="Calibri"/>
                          <a:cs typeface="Calibri"/>
                        </a:rPr>
                        <a:t>dealing </a:t>
                      </a:r>
                      <a:r>
                        <a:rPr sz="850" spc="-15" dirty="0">
                          <a:solidFill>
                            <a:srgbClr val="231F20"/>
                          </a:solidFill>
                          <a:latin typeface="Calibri"/>
                          <a:cs typeface="Calibri"/>
                        </a:rPr>
                        <a:t>with com-  </a:t>
                      </a:r>
                      <a:r>
                        <a:rPr sz="850" spc="-10" dirty="0">
                          <a:solidFill>
                            <a:srgbClr val="231F20"/>
                          </a:solidFill>
                          <a:latin typeface="Calibri"/>
                          <a:cs typeface="Calibri"/>
                        </a:rPr>
                        <a:t>mon </a:t>
                      </a:r>
                      <a:r>
                        <a:rPr sz="850" spc="-15" dirty="0">
                          <a:solidFill>
                            <a:srgbClr val="231F20"/>
                          </a:solidFill>
                          <a:latin typeface="Calibri"/>
                          <a:cs typeface="Calibri"/>
                        </a:rPr>
                        <a:t>problems associated with the  </a:t>
                      </a:r>
                      <a:r>
                        <a:rPr sz="850" spc="-20" dirty="0">
                          <a:solidFill>
                            <a:srgbClr val="231F20"/>
                          </a:solidFill>
                          <a:latin typeface="Calibri"/>
                          <a:cs typeface="Calibri"/>
                        </a:rPr>
                        <a:t>administration, </a:t>
                      </a:r>
                      <a:r>
                        <a:rPr sz="850" spc="-10" dirty="0">
                          <a:solidFill>
                            <a:srgbClr val="231F20"/>
                          </a:solidFill>
                          <a:latin typeface="Calibri"/>
                          <a:cs typeface="Calibri"/>
                        </a:rPr>
                        <a:t>planning, design,  </a:t>
                      </a:r>
                      <a:r>
                        <a:rPr sz="850" spc="-15" dirty="0">
                          <a:solidFill>
                            <a:srgbClr val="231F20"/>
                          </a:solidFill>
                          <a:latin typeface="Calibri"/>
                          <a:cs typeface="Calibri"/>
                        </a:rPr>
                        <a:t>construction, </a:t>
                      </a:r>
                      <a:r>
                        <a:rPr sz="850" spc="-20" dirty="0">
                          <a:solidFill>
                            <a:srgbClr val="231F20"/>
                          </a:solidFill>
                          <a:latin typeface="Calibri"/>
                          <a:cs typeface="Calibri"/>
                        </a:rPr>
                        <a:t>rehabilitation, recon-  struction, </a:t>
                      </a:r>
                      <a:r>
                        <a:rPr sz="850" spc="-15" dirty="0">
                          <a:solidFill>
                            <a:srgbClr val="231F20"/>
                          </a:solidFill>
                          <a:latin typeface="Calibri"/>
                          <a:cs typeface="Calibri"/>
                        </a:rPr>
                        <a:t>operation </a:t>
                      </a:r>
                      <a:r>
                        <a:rPr sz="850" spc="-10" dirty="0">
                          <a:solidFill>
                            <a:srgbClr val="231F20"/>
                          </a:solidFill>
                          <a:latin typeface="Calibri"/>
                          <a:cs typeface="Calibri"/>
                        </a:rPr>
                        <a:t>and </a:t>
                      </a:r>
                      <a:r>
                        <a:rPr sz="850" spc="-15" dirty="0">
                          <a:solidFill>
                            <a:srgbClr val="231F20"/>
                          </a:solidFill>
                          <a:latin typeface="Calibri"/>
                          <a:cs typeface="Calibri"/>
                        </a:rPr>
                        <a:t>mainte-  nance </a:t>
                      </a:r>
                      <a:r>
                        <a:rPr sz="850" spc="-20" dirty="0">
                          <a:solidFill>
                            <a:srgbClr val="231F20"/>
                          </a:solidFill>
                          <a:latin typeface="Calibri"/>
                          <a:cs typeface="Calibri"/>
                        </a:rPr>
                        <a:t>of </a:t>
                      </a:r>
                      <a:r>
                        <a:rPr sz="850" spc="-15" dirty="0">
                          <a:solidFill>
                            <a:srgbClr val="231F20"/>
                          </a:solidFill>
                          <a:latin typeface="Calibri"/>
                          <a:cs typeface="Calibri"/>
                        </a:rPr>
                        <a:t>the </a:t>
                      </a:r>
                      <a:r>
                        <a:rPr sz="850" spc="-25" dirty="0">
                          <a:solidFill>
                            <a:srgbClr val="231F20"/>
                          </a:solidFill>
                          <a:latin typeface="Calibri"/>
                          <a:cs typeface="Calibri"/>
                        </a:rPr>
                        <a:t>region’s </a:t>
                      </a:r>
                      <a:r>
                        <a:rPr sz="850" spc="-20" dirty="0">
                          <a:solidFill>
                            <a:srgbClr val="231F20"/>
                          </a:solidFill>
                          <a:latin typeface="Calibri"/>
                          <a:cs typeface="Calibri"/>
                        </a:rPr>
                        <a:t>transporta-  </a:t>
                      </a:r>
                      <a:r>
                        <a:rPr sz="850" spc="-10" dirty="0">
                          <a:solidFill>
                            <a:srgbClr val="231F20"/>
                          </a:solidFill>
                          <a:latin typeface="Calibri"/>
                          <a:cs typeface="Calibri"/>
                        </a:rPr>
                        <a:t>tion</a:t>
                      </a:r>
                      <a:r>
                        <a:rPr sz="850" spc="-105" dirty="0">
                          <a:solidFill>
                            <a:srgbClr val="231F20"/>
                          </a:solidFill>
                          <a:latin typeface="Calibri"/>
                          <a:cs typeface="Calibri"/>
                        </a:rPr>
                        <a:t> </a:t>
                      </a:r>
                      <a:r>
                        <a:rPr sz="850" spc="-25" dirty="0">
                          <a:solidFill>
                            <a:srgbClr val="231F20"/>
                          </a:solidFill>
                          <a:latin typeface="Calibri"/>
                          <a:cs typeface="Calibri"/>
                        </a:rPr>
                        <a:t>system.</a:t>
                      </a:r>
                      <a:endParaRPr sz="850" dirty="0">
                        <a:latin typeface="Calibri"/>
                        <a:cs typeface="Calibri"/>
                      </a:endParaRPr>
                    </a:p>
                    <a:p>
                      <a:pPr marL="151765" marR="144145" algn="just">
                        <a:lnSpc>
                          <a:spcPts val="1000"/>
                        </a:lnSpc>
                        <a:spcBef>
                          <a:spcPts val="600"/>
                        </a:spcBef>
                      </a:pPr>
                      <a:r>
                        <a:rPr sz="850" spc="-20" dirty="0">
                          <a:solidFill>
                            <a:srgbClr val="231F20"/>
                          </a:solidFill>
                          <a:latin typeface="Calibri"/>
                          <a:cs typeface="Calibri"/>
                        </a:rPr>
                        <a:t>The NETC </a:t>
                      </a:r>
                      <a:r>
                        <a:rPr sz="850" spc="-15" dirty="0">
                          <a:solidFill>
                            <a:srgbClr val="231F20"/>
                          </a:solidFill>
                          <a:latin typeface="Calibri"/>
                          <a:cs typeface="Calibri"/>
                        </a:rPr>
                        <a:t>is hosted </a:t>
                      </a:r>
                      <a:r>
                        <a:rPr sz="850" spc="-5" dirty="0">
                          <a:solidFill>
                            <a:srgbClr val="231F20"/>
                          </a:solidFill>
                          <a:latin typeface="Calibri"/>
                          <a:cs typeface="Calibri"/>
                        </a:rPr>
                        <a:t>by </a:t>
                      </a:r>
                      <a:r>
                        <a:rPr sz="850" spc="-15" dirty="0">
                          <a:solidFill>
                            <a:srgbClr val="231F20"/>
                          </a:solidFill>
                          <a:latin typeface="Calibri"/>
                          <a:cs typeface="Calibri"/>
                        </a:rPr>
                        <a:t>the </a:t>
                      </a:r>
                      <a:r>
                        <a:rPr sz="850" spc="-20" dirty="0">
                          <a:solidFill>
                            <a:srgbClr val="231F20"/>
                          </a:solidFill>
                          <a:latin typeface="Calibri"/>
                          <a:cs typeface="Calibri"/>
                        </a:rPr>
                        <a:t>Univer-  </a:t>
                      </a:r>
                      <a:r>
                        <a:rPr sz="850" spc="-15" dirty="0">
                          <a:solidFill>
                            <a:srgbClr val="231F20"/>
                          </a:solidFill>
                          <a:latin typeface="Calibri"/>
                          <a:cs typeface="Calibri"/>
                        </a:rPr>
                        <a:t>sity </a:t>
                      </a:r>
                      <a:r>
                        <a:rPr sz="850" spc="-20" dirty="0">
                          <a:solidFill>
                            <a:srgbClr val="231F20"/>
                          </a:solidFill>
                          <a:latin typeface="Calibri"/>
                          <a:cs typeface="Calibri"/>
                        </a:rPr>
                        <a:t>of </a:t>
                      </a:r>
                      <a:r>
                        <a:rPr sz="850" spc="-25" dirty="0">
                          <a:solidFill>
                            <a:srgbClr val="231F20"/>
                          </a:solidFill>
                          <a:latin typeface="Calibri"/>
                          <a:cs typeface="Calibri"/>
                        </a:rPr>
                        <a:t>Vermont </a:t>
                      </a:r>
                      <a:r>
                        <a:rPr sz="850" spc="-20" dirty="0">
                          <a:solidFill>
                            <a:srgbClr val="231F20"/>
                          </a:solidFill>
                          <a:latin typeface="Calibri"/>
                          <a:cs typeface="Calibri"/>
                        </a:rPr>
                        <a:t>Transportation Re-  search</a:t>
                      </a:r>
                      <a:r>
                        <a:rPr sz="850" spc="-105" dirty="0">
                          <a:solidFill>
                            <a:srgbClr val="231F20"/>
                          </a:solidFill>
                          <a:latin typeface="Calibri"/>
                          <a:cs typeface="Calibri"/>
                        </a:rPr>
                        <a:t> </a:t>
                      </a:r>
                      <a:r>
                        <a:rPr sz="850" spc="-20" dirty="0">
                          <a:solidFill>
                            <a:srgbClr val="231F20"/>
                          </a:solidFill>
                          <a:latin typeface="Calibri"/>
                          <a:cs typeface="Calibri"/>
                        </a:rPr>
                        <a:t>Center</a:t>
                      </a:r>
                      <a:endParaRPr sz="850" dirty="0">
                        <a:latin typeface="Calibri"/>
                        <a:cs typeface="Calibri"/>
                      </a:endParaRPr>
                    </a:p>
                  </a:txBody>
                  <a:tcPr marL="0" marR="0" marT="0" marB="0">
                    <a:lnL w="12699">
                      <a:solidFill>
                        <a:srgbClr val="395F3A"/>
                      </a:solidFill>
                      <a:prstDash val="solid"/>
                    </a:lnL>
                    <a:lnR w="12699">
                      <a:solidFill>
                        <a:srgbClr val="395F3A"/>
                      </a:solidFill>
                      <a:prstDash val="solid"/>
                    </a:lnR>
                    <a:lnB w="12699">
                      <a:solidFill>
                        <a:srgbClr val="395F3A"/>
                      </a:solidFill>
                      <a:prstDash val="solid"/>
                    </a:lnB>
                    <a:solidFill>
                      <a:srgbClr val="DDDBEC"/>
                    </a:solidFill>
                  </a:tcPr>
                </a:tc>
                <a:tc>
                  <a:txBody>
                    <a:bodyPr/>
                    <a:lstStyle/>
                    <a:p>
                      <a:pPr marL="70485" algn="just">
                        <a:lnSpc>
                          <a:spcPct val="100000"/>
                        </a:lnSpc>
                        <a:spcBef>
                          <a:spcPts val="65"/>
                        </a:spcBef>
                      </a:pPr>
                      <a:r>
                        <a:rPr lang="en-US" sz="1400" b="1" spc="20" dirty="0" smtClean="0">
                          <a:solidFill>
                            <a:srgbClr val="231F20"/>
                          </a:solidFill>
                          <a:latin typeface="Calibri"/>
                          <a:cs typeface="Calibri"/>
                        </a:rPr>
                        <a:t>Introduction</a:t>
                      </a:r>
                      <a:endParaRPr sz="1400" dirty="0">
                        <a:latin typeface="Calibri"/>
                        <a:cs typeface="Calibri"/>
                      </a:endParaRPr>
                    </a:p>
                    <a:p>
                      <a:pPr marL="70485" marR="1379855" algn="just">
                        <a:lnSpc>
                          <a:spcPts val="1210"/>
                        </a:lnSpc>
                        <a:spcBef>
                          <a:spcPts val="960"/>
                        </a:spcBef>
                      </a:pPr>
                      <a:r>
                        <a:rPr lang="en-US" sz="1100" spc="-35" dirty="0" smtClean="0">
                          <a:solidFill>
                            <a:srgbClr val="231F20"/>
                          </a:solidFill>
                          <a:latin typeface="Garamond"/>
                          <a:cs typeface="Garamond"/>
                        </a:rPr>
                        <a:t>Populations of several non-migratory bat species have declined</a:t>
                      </a:r>
                      <a:r>
                        <a:rPr lang="en-US" sz="1100" spc="-35" baseline="0" dirty="0" smtClean="0">
                          <a:solidFill>
                            <a:srgbClr val="231F20"/>
                          </a:solidFill>
                          <a:latin typeface="Garamond"/>
                          <a:cs typeface="Garamond"/>
                        </a:rPr>
                        <a:t> </a:t>
                      </a:r>
                      <a:r>
                        <a:rPr lang="en-US" sz="1100" spc="-35" dirty="0" smtClean="0">
                          <a:solidFill>
                            <a:srgbClr val="231F20"/>
                          </a:solidFill>
                          <a:latin typeface="Garamond"/>
                          <a:cs typeface="Garamond"/>
                        </a:rPr>
                        <a:t>significantly in New England due to White-nose Syndrome, resulting in several species, including the Northern Long-Eared Bat (</a:t>
                      </a:r>
                      <a:r>
                        <a:rPr lang="en-US" sz="1100" i="1" spc="-35" dirty="0" smtClean="0">
                          <a:solidFill>
                            <a:srgbClr val="231F20"/>
                          </a:solidFill>
                          <a:latin typeface="Garamond"/>
                          <a:cs typeface="Garamond"/>
                        </a:rPr>
                        <a:t>Myotis septentrionalis</a:t>
                      </a:r>
                      <a:r>
                        <a:rPr lang="en-US" sz="1100" spc="-35" dirty="0" smtClean="0">
                          <a:solidFill>
                            <a:srgbClr val="231F20"/>
                          </a:solidFill>
                          <a:latin typeface="Garamond"/>
                          <a:cs typeface="Garamond"/>
                        </a:rPr>
                        <a:t>), being listed as threatened or endangered at the federal or state level. Bats are known to roost in bridges in other regions, but it was not known whether bridge roosting was utilized in New England, with only one known roost at the start of the project. Understanding the use of bridges by bat species will allow fo</a:t>
                      </a:r>
                      <a:r>
                        <a:rPr lang="en-US" sz="1100" spc="-35" baseline="0" dirty="0" smtClean="0">
                          <a:solidFill>
                            <a:srgbClr val="231F20"/>
                          </a:solidFill>
                          <a:latin typeface="Garamond"/>
                          <a:cs typeface="Garamond"/>
                        </a:rPr>
                        <a:t>r proactive planning and mitigation to avoid harm to these species during repair and replacement projects.</a:t>
                      </a:r>
                    </a:p>
                    <a:p>
                      <a:pPr marL="70485" marR="1379855" algn="just">
                        <a:lnSpc>
                          <a:spcPts val="1210"/>
                        </a:lnSpc>
                        <a:spcBef>
                          <a:spcPts val="960"/>
                        </a:spcBef>
                      </a:pPr>
                      <a:r>
                        <a:rPr lang="en-US" sz="1400" b="1" spc="20" dirty="0" smtClean="0">
                          <a:solidFill>
                            <a:srgbClr val="231F20"/>
                          </a:solidFill>
                          <a:latin typeface="Calibri"/>
                          <a:cs typeface="Calibri"/>
                        </a:rPr>
                        <a:t>Methodology</a:t>
                      </a:r>
                      <a:endParaRPr sz="1400" dirty="0" smtClean="0">
                        <a:latin typeface="Calibri"/>
                        <a:cs typeface="Calibri"/>
                      </a:endParaRPr>
                    </a:p>
                    <a:p>
                      <a:pPr marL="70485" marR="5715" algn="just">
                        <a:lnSpc>
                          <a:spcPts val="1210"/>
                        </a:lnSpc>
                        <a:spcBef>
                          <a:spcPts val="960"/>
                        </a:spcBef>
                      </a:pPr>
                      <a:r>
                        <a:rPr lang="en-US" sz="1100" spc="-35" dirty="0" smtClean="0">
                          <a:solidFill>
                            <a:srgbClr val="231F20"/>
                          </a:solidFill>
                          <a:latin typeface="Garamond"/>
                          <a:cs typeface="Garamond"/>
                        </a:rPr>
                        <a:t>The project initiated with a literature review and interviews with personnel involved in tracking bat populations, inspecting bridges and researching bridge roosting. The project team selected eighteen bridges for</a:t>
                      </a:r>
                      <a:r>
                        <a:rPr lang="en-US" sz="1100" spc="-35" baseline="0" dirty="0" smtClean="0">
                          <a:solidFill>
                            <a:srgbClr val="231F20"/>
                          </a:solidFill>
                          <a:latin typeface="Garamond"/>
                          <a:cs typeface="Garamond"/>
                        </a:rPr>
                        <a:t> </a:t>
                      </a:r>
                      <a:r>
                        <a:rPr lang="en-US" sz="1100" spc="-35" dirty="0" smtClean="0">
                          <a:solidFill>
                            <a:srgbClr val="231F20"/>
                          </a:solidFill>
                          <a:latin typeface="Garamond"/>
                          <a:cs typeface="Garamond"/>
                        </a:rPr>
                        <a:t>in-depth study. Each of these</a:t>
                      </a:r>
                      <a:r>
                        <a:rPr lang="en-US" sz="1100" spc="-35" baseline="0" dirty="0" smtClean="0">
                          <a:solidFill>
                            <a:srgbClr val="231F20"/>
                          </a:solidFill>
                          <a:latin typeface="Garamond"/>
                          <a:cs typeface="Garamond"/>
                        </a:rPr>
                        <a:t> bridges was evaluated through</a:t>
                      </a:r>
                      <a:r>
                        <a:rPr lang="en-US" sz="1100" spc="-35" dirty="0" smtClean="0">
                          <a:solidFill>
                            <a:srgbClr val="231F20"/>
                          </a:solidFill>
                          <a:latin typeface="Garamond"/>
                          <a:cs typeface="Garamond"/>
                        </a:rPr>
                        <a:t> visual inspection, acoustic monitoring, thermal imaging, guano</a:t>
                      </a:r>
                      <a:r>
                        <a:rPr lang="en-US" sz="1100" spc="-35" baseline="0" dirty="0" smtClean="0">
                          <a:solidFill>
                            <a:srgbClr val="231F20"/>
                          </a:solidFill>
                          <a:latin typeface="Garamond"/>
                          <a:cs typeface="Garamond"/>
                        </a:rPr>
                        <a:t> testing</a:t>
                      </a:r>
                      <a:r>
                        <a:rPr lang="en-US" sz="1100" spc="-35" dirty="0" smtClean="0">
                          <a:solidFill>
                            <a:srgbClr val="231F20"/>
                          </a:solidFill>
                          <a:latin typeface="Garamond"/>
                          <a:cs typeface="Garamond"/>
                        </a:rPr>
                        <a:t> and evening monitoring of structures for emergence. Through the field work and data analysis</a:t>
                      </a:r>
                      <a:r>
                        <a:rPr lang="en-US" sz="1100" spc="-35" baseline="0" dirty="0" smtClean="0">
                          <a:solidFill>
                            <a:srgbClr val="231F20"/>
                          </a:solidFill>
                          <a:latin typeface="Garamond"/>
                          <a:cs typeface="Garamond"/>
                        </a:rPr>
                        <a:t> the research team </a:t>
                      </a:r>
                      <a:r>
                        <a:rPr lang="en-US" sz="1100" spc="-35" dirty="0" smtClean="0">
                          <a:solidFill>
                            <a:srgbClr val="231F20"/>
                          </a:solidFill>
                          <a:latin typeface="Garamond"/>
                          <a:cs typeface="Garamond"/>
                        </a:rPr>
                        <a:t>compared evaluation methods,</a:t>
                      </a:r>
                      <a:r>
                        <a:rPr lang="en-US" sz="1100" spc="-35" baseline="0" dirty="0" smtClean="0">
                          <a:solidFill>
                            <a:srgbClr val="231F20"/>
                          </a:solidFill>
                          <a:latin typeface="Garamond"/>
                          <a:cs typeface="Garamond"/>
                        </a:rPr>
                        <a:t> developed a survey form for visual inspections and provided recommendations for best practices.</a:t>
                      </a:r>
                      <a:endParaRPr lang="en-US" sz="1100" spc="-35" dirty="0" smtClean="0">
                        <a:solidFill>
                          <a:srgbClr val="231F20"/>
                        </a:solidFill>
                        <a:latin typeface="Garamond"/>
                        <a:cs typeface="Garamond"/>
                      </a:endParaRPr>
                    </a:p>
                    <a:p>
                      <a:pPr marL="70485" marR="5715" algn="just">
                        <a:lnSpc>
                          <a:spcPts val="1210"/>
                        </a:lnSpc>
                        <a:spcBef>
                          <a:spcPts val="960"/>
                        </a:spcBef>
                      </a:pPr>
                      <a:r>
                        <a:rPr lang="en-US" sz="1400" b="1" spc="20" dirty="0" smtClean="0">
                          <a:solidFill>
                            <a:srgbClr val="231F20"/>
                          </a:solidFill>
                          <a:latin typeface="Calibri"/>
                          <a:ea typeface="+mn-ea"/>
                          <a:cs typeface="Calibri"/>
                        </a:rPr>
                        <a:t>Conclusion</a:t>
                      </a:r>
                      <a:endParaRPr sz="1400" dirty="0">
                        <a:latin typeface="Calibri"/>
                        <a:cs typeface="Calibri"/>
                      </a:endParaRPr>
                    </a:p>
                    <a:p>
                      <a:pPr marL="70485" marR="5715" algn="just">
                        <a:lnSpc>
                          <a:spcPts val="1210"/>
                        </a:lnSpc>
                        <a:spcBef>
                          <a:spcPts val="960"/>
                        </a:spcBef>
                      </a:pPr>
                      <a:r>
                        <a:rPr lang="en-US" sz="1100" spc="-35" dirty="0" smtClean="0">
                          <a:solidFill>
                            <a:srgbClr val="231F20"/>
                          </a:solidFill>
                          <a:latin typeface="Garamond"/>
                          <a:cs typeface="Garamond"/>
                        </a:rPr>
                        <a:t>Through the project and/or reporting by state DOTs,</a:t>
                      </a:r>
                      <a:r>
                        <a:rPr lang="en-US" sz="1100" spc="-35" baseline="0" dirty="0" smtClean="0">
                          <a:solidFill>
                            <a:srgbClr val="231F20"/>
                          </a:solidFill>
                          <a:latin typeface="Garamond"/>
                          <a:cs typeface="Garamond"/>
                        </a:rPr>
                        <a:t> bat roosting has been confirmed at thirteen New England bridges and highly suspected at another two. Comparisons and recommendations on ev</a:t>
                      </a:r>
                      <a:r>
                        <a:rPr lang="en-US" sz="1100" spc="-35" dirty="0" smtClean="0">
                          <a:solidFill>
                            <a:srgbClr val="231F20"/>
                          </a:solidFill>
                          <a:latin typeface="Garamond"/>
                          <a:cs typeface="Garamond"/>
                        </a:rPr>
                        <a:t>aluation methods (visual inspections, staining characteristics, acoustic monitoring and guano identification) were</a:t>
                      </a:r>
                      <a:r>
                        <a:rPr lang="en-US" sz="1100" spc="-35" baseline="0" dirty="0" smtClean="0">
                          <a:solidFill>
                            <a:srgbClr val="231F20"/>
                          </a:solidFill>
                          <a:latin typeface="Garamond"/>
                          <a:cs typeface="Garamond"/>
                        </a:rPr>
                        <a:t> presented</a:t>
                      </a:r>
                      <a:r>
                        <a:rPr lang="en-US" sz="1100" spc="-35" dirty="0" smtClean="0">
                          <a:solidFill>
                            <a:srgbClr val="231F20"/>
                          </a:solidFill>
                          <a:latin typeface="Garamond"/>
                          <a:cs typeface="Garamond"/>
                        </a:rPr>
                        <a:t>, with examples provided for each of the eighteen bridges. Non-agreement between automated acoustic bat identification software programs was noted along with the need for expertise in manual vetting.</a:t>
                      </a:r>
                      <a:r>
                        <a:rPr lang="en-US" sz="1100" spc="-35" baseline="0" dirty="0" smtClean="0">
                          <a:solidFill>
                            <a:srgbClr val="231F20"/>
                          </a:solidFill>
                          <a:latin typeface="Garamond"/>
                          <a:cs typeface="Garamond"/>
                        </a:rPr>
                        <a:t> Recommendations for changes to the ‘Bridge/Structure Assessment Form’ from the U.S. DOT “Programmatic Biological Assessment for Transportation Projects in the Range of the Indiana Bat and Northern Long-Eared Bat” have been made, specifically recommending changes to non-representative photo examples, timing of inspections, and problems with defining “staining.” </a:t>
                      </a:r>
                      <a:r>
                        <a:rPr lang="en-US" sz="1100" spc="-35" dirty="0" smtClean="0">
                          <a:solidFill>
                            <a:srgbClr val="231F20"/>
                          </a:solidFill>
                          <a:latin typeface="Garamond"/>
                          <a:cs typeface="Garamond"/>
                        </a:rPr>
                        <a:t>A survey form was developed to supplement</a:t>
                      </a:r>
                      <a:r>
                        <a:rPr lang="en-US" sz="1100" spc="-35" baseline="0" dirty="0" smtClean="0">
                          <a:solidFill>
                            <a:srgbClr val="231F20"/>
                          </a:solidFill>
                          <a:latin typeface="Garamond"/>
                          <a:cs typeface="Garamond"/>
                        </a:rPr>
                        <a:t> the </a:t>
                      </a:r>
                      <a:r>
                        <a:rPr lang="en-US" sz="1100" spc="-35" dirty="0" smtClean="0">
                          <a:solidFill>
                            <a:srgbClr val="231F20"/>
                          </a:solidFill>
                          <a:latin typeface="Garamond"/>
                          <a:cs typeface="Garamond"/>
                        </a:rPr>
                        <a:t>‘Bridge/Structure Assessment Form.’ Federal</a:t>
                      </a:r>
                      <a:r>
                        <a:rPr lang="en-US" sz="1100" spc="-35" baseline="0" dirty="0" smtClean="0">
                          <a:solidFill>
                            <a:srgbClr val="231F20"/>
                          </a:solidFill>
                          <a:latin typeface="Garamond"/>
                          <a:cs typeface="Garamond"/>
                        </a:rPr>
                        <a:t> regulations enacted during the course of the project preclude specific restrictions on bridge work due to the threatened </a:t>
                      </a:r>
                      <a:r>
                        <a:rPr lang="en-US" sz="1100" spc="-35" dirty="0" smtClean="0">
                          <a:solidFill>
                            <a:srgbClr val="231F20"/>
                          </a:solidFill>
                          <a:latin typeface="Garamond"/>
                          <a:cs typeface="Garamond"/>
                        </a:rPr>
                        <a:t>Northern Long-Eared Bat (</a:t>
                      </a:r>
                      <a:r>
                        <a:rPr lang="en-US" sz="1100" i="1" spc="-35" dirty="0" err="1" smtClean="0">
                          <a:solidFill>
                            <a:srgbClr val="231F20"/>
                          </a:solidFill>
                          <a:latin typeface="Garamond"/>
                          <a:cs typeface="Garamond"/>
                        </a:rPr>
                        <a:t>Myotis</a:t>
                      </a:r>
                      <a:r>
                        <a:rPr lang="en-US" sz="1100" i="1" spc="-35" dirty="0" smtClean="0">
                          <a:solidFill>
                            <a:srgbClr val="231F20"/>
                          </a:solidFill>
                          <a:latin typeface="Garamond"/>
                          <a:cs typeface="Garamond"/>
                        </a:rPr>
                        <a:t> </a:t>
                      </a:r>
                      <a:r>
                        <a:rPr lang="en-US" sz="1100" i="1" spc="-35" dirty="0" err="1" smtClean="0">
                          <a:solidFill>
                            <a:srgbClr val="231F20"/>
                          </a:solidFill>
                          <a:latin typeface="Garamond"/>
                          <a:cs typeface="Garamond"/>
                        </a:rPr>
                        <a:t>septentrionalis</a:t>
                      </a:r>
                      <a:r>
                        <a:rPr lang="en-US" sz="1100" spc="-35" dirty="0" smtClean="0">
                          <a:solidFill>
                            <a:srgbClr val="231F20"/>
                          </a:solidFill>
                          <a:latin typeface="Garamond"/>
                          <a:cs typeface="Garamond"/>
                        </a:rPr>
                        <a:t>),</a:t>
                      </a:r>
                      <a:r>
                        <a:rPr lang="en-US" sz="1100" spc="-35" baseline="0" dirty="0" smtClean="0">
                          <a:solidFill>
                            <a:srgbClr val="231F20"/>
                          </a:solidFill>
                          <a:latin typeface="Garamond"/>
                          <a:cs typeface="Garamond"/>
                        </a:rPr>
                        <a:t> however, </a:t>
                      </a:r>
                      <a:r>
                        <a:rPr lang="en-US" sz="1100" spc="-35" dirty="0" smtClean="0">
                          <a:solidFill>
                            <a:srgbClr val="231F20"/>
                          </a:solidFill>
                          <a:latin typeface="Garamond"/>
                          <a:cs typeface="Garamond"/>
                        </a:rPr>
                        <a:t>requirements</a:t>
                      </a:r>
                      <a:r>
                        <a:rPr lang="en-US" sz="1100" spc="-35" baseline="0" dirty="0" smtClean="0">
                          <a:solidFill>
                            <a:srgbClr val="231F20"/>
                          </a:solidFill>
                          <a:latin typeface="Garamond"/>
                          <a:cs typeface="Garamond"/>
                        </a:rPr>
                        <a:t> exist for the</a:t>
                      </a:r>
                      <a:r>
                        <a:rPr lang="en-US" sz="1100" spc="-35" dirty="0" smtClean="0">
                          <a:solidFill>
                            <a:srgbClr val="231F20"/>
                          </a:solidFill>
                          <a:latin typeface="Garamond"/>
                          <a:cs typeface="Garamond"/>
                        </a:rPr>
                        <a:t> endangered Indiana bat (</a:t>
                      </a:r>
                      <a:r>
                        <a:rPr lang="en-US" sz="1100" i="1" spc="-35" dirty="0" smtClean="0">
                          <a:solidFill>
                            <a:srgbClr val="231F20"/>
                          </a:solidFill>
                          <a:latin typeface="Garamond"/>
                          <a:cs typeface="Garamond"/>
                        </a:rPr>
                        <a:t>Myotis </a:t>
                      </a:r>
                      <a:r>
                        <a:rPr lang="en-US" sz="1100" i="1" spc="-35" dirty="0" err="1" smtClean="0">
                          <a:solidFill>
                            <a:srgbClr val="231F20"/>
                          </a:solidFill>
                          <a:latin typeface="Garamond"/>
                          <a:cs typeface="Garamond"/>
                        </a:rPr>
                        <a:t>sodalis</a:t>
                      </a:r>
                      <a:r>
                        <a:rPr lang="en-US" sz="1100" spc="-35" dirty="0" smtClean="0">
                          <a:solidFill>
                            <a:srgbClr val="231F20"/>
                          </a:solidFill>
                          <a:latin typeface="Garamond"/>
                          <a:cs typeface="Garamond"/>
                        </a:rPr>
                        <a:t>),.</a:t>
                      </a:r>
                      <a:r>
                        <a:rPr lang="en-US" sz="1100" spc="-35" baseline="0" dirty="0" smtClean="0">
                          <a:solidFill>
                            <a:srgbClr val="231F20"/>
                          </a:solidFill>
                          <a:latin typeface="Garamond"/>
                          <a:cs typeface="Garamond"/>
                        </a:rPr>
                        <a:t> Additional s</a:t>
                      </a:r>
                      <a:r>
                        <a:rPr lang="en-US" sz="1100" spc="-35" dirty="0" smtClean="0">
                          <a:solidFill>
                            <a:srgbClr val="231F20"/>
                          </a:solidFill>
                          <a:latin typeface="Garamond"/>
                          <a:cs typeface="Garamond"/>
                        </a:rPr>
                        <a:t>tate listings, the possibility of upgrading the federal listing due to declining populations</a:t>
                      </a:r>
                      <a:r>
                        <a:rPr lang="en-US" sz="1100" spc="-35" baseline="0" dirty="0" smtClean="0">
                          <a:solidFill>
                            <a:srgbClr val="231F20"/>
                          </a:solidFill>
                          <a:latin typeface="Garamond"/>
                          <a:cs typeface="Garamond"/>
                        </a:rPr>
                        <a:t> and</a:t>
                      </a:r>
                      <a:r>
                        <a:rPr lang="en-US" sz="1100" spc="-35" dirty="0" smtClean="0">
                          <a:solidFill>
                            <a:srgbClr val="231F20"/>
                          </a:solidFill>
                          <a:latin typeface="Garamond"/>
                          <a:cs typeface="Garamond"/>
                        </a:rPr>
                        <a:t> general best practices</a:t>
                      </a:r>
                      <a:r>
                        <a:rPr lang="en-US" sz="1100" spc="-35" baseline="0" dirty="0" smtClean="0">
                          <a:solidFill>
                            <a:srgbClr val="231F20"/>
                          </a:solidFill>
                          <a:latin typeface="Garamond"/>
                          <a:cs typeface="Garamond"/>
                        </a:rPr>
                        <a:t> to avoid harming bat species add further relevance to the project. </a:t>
                      </a:r>
                      <a:endParaRPr lang="en-US" sz="1100" spc="-35" dirty="0" smtClean="0">
                        <a:solidFill>
                          <a:srgbClr val="231F20"/>
                        </a:solidFill>
                        <a:latin typeface="Garamond"/>
                        <a:cs typeface="Garamond"/>
                      </a:endParaRPr>
                    </a:p>
                    <a:p>
                      <a:pPr marL="70485" marR="5715" algn="just">
                        <a:lnSpc>
                          <a:spcPts val="1210"/>
                        </a:lnSpc>
                        <a:spcBef>
                          <a:spcPts val="960"/>
                        </a:spcBef>
                      </a:pPr>
                      <a:r>
                        <a:rPr sz="1400" b="1" spc="20" dirty="0" smtClean="0">
                          <a:solidFill>
                            <a:srgbClr val="231F20"/>
                          </a:solidFill>
                          <a:latin typeface="Calibri"/>
                          <a:cs typeface="Calibri"/>
                        </a:rPr>
                        <a:t>What</a:t>
                      </a:r>
                      <a:r>
                        <a:rPr sz="1400" b="1" spc="-45" dirty="0" smtClean="0">
                          <a:solidFill>
                            <a:srgbClr val="231F20"/>
                          </a:solidFill>
                          <a:latin typeface="Calibri"/>
                          <a:cs typeface="Calibri"/>
                        </a:rPr>
                        <a:t> </a:t>
                      </a:r>
                      <a:r>
                        <a:rPr sz="1400" b="1" spc="30" dirty="0">
                          <a:solidFill>
                            <a:srgbClr val="231F20"/>
                          </a:solidFill>
                          <a:latin typeface="Calibri"/>
                          <a:cs typeface="Calibri"/>
                        </a:rPr>
                        <a:t>are</a:t>
                      </a:r>
                      <a:r>
                        <a:rPr sz="1400" b="1" spc="-45" dirty="0">
                          <a:solidFill>
                            <a:srgbClr val="231F20"/>
                          </a:solidFill>
                          <a:latin typeface="Calibri"/>
                          <a:cs typeface="Calibri"/>
                        </a:rPr>
                        <a:t> </a:t>
                      </a:r>
                      <a:r>
                        <a:rPr sz="1400" b="1" spc="45" dirty="0">
                          <a:solidFill>
                            <a:srgbClr val="231F20"/>
                          </a:solidFill>
                          <a:latin typeface="Calibri"/>
                          <a:cs typeface="Calibri"/>
                        </a:rPr>
                        <a:t>potential</a:t>
                      </a:r>
                      <a:r>
                        <a:rPr sz="1400" b="1" spc="-45" dirty="0">
                          <a:solidFill>
                            <a:srgbClr val="231F20"/>
                          </a:solidFill>
                          <a:latin typeface="Calibri"/>
                          <a:cs typeface="Calibri"/>
                        </a:rPr>
                        <a:t> </a:t>
                      </a:r>
                      <a:r>
                        <a:rPr sz="1400" b="1" spc="40" dirty="0" smtClean="0">
                          <a:solidFill>
                            <a:srgbClr val="231F20"/>
                          </a:solidFill>
                          <a:latin typeface="Calibri"/>
                          <a:cs typeface="Calibri"/>
                        </a:rPr>
                        <a:t>impacts</a:t>
                      </a:r>
                      <a:r>
                        <a:rPr sz="1400" b="1" spc="40" dirty="0">
                          <a:solidFill>
                            <a:srgbClr val="231F20"/>
                          </a:solidFill>
                          <a:latin typeface="Calibri"/>
                          <a:cs typeface="Calibri"/>
                        </a:rPr>
                        <a:t>?</a:t>
                      </a:r>
                      <a:endParaRPr sz="1400" dirty="0">
                        <a:latin typeface="Calibri"/>
                        <a:cs typeface="Calibri"/>
                      </a:endParaRPr>
                    </a:p>
                    <a:p>
                      <a:pPr marL="70485" marR="5715" lvl="0" indent="0" algn="just" defTabSz="914400" eaLnBrk="1" fontAlgn="auto" latinLnBrk="0" hangingPunct="1">
                        <a:lnSpc>
                          <a:spcPts val="1210"/>
                        </a:lnSpc>
                        <a:spcBef>
                          <a:spcPts val="960"/>
                        </a:spcBef>
                        <a:spcAft>
                          <a:spcPts val="0"/>
                        </a:spcAft>
                        <a:buClrTx/>
                        <a:buSzTx/>
                        <a:buFontTx/>
                        <a:buNone/>
                        <a:tabLst/>
                        <a:defRPr/>
                      </a:pPr>
                      <a:r>
                        <a:rPr lang="en-US" sz="1100" spc="-20" dirty="0" smtClean="0">
                          <a:solidFill>
                            <a:srgbClr val="231F20"/>
                          </a:solidFill>
                          <a:latin typeface="Garamond"/>
                          <a:cs typeface="Garamond"/>
                        </a:rPr>
                        <a:t>The results from</a:t>
                      </a:r>
                      <a:r>
                        <a:rPr lang="en-US" sz="1100" spc="-20" baseline="0" dirty="0" smtClean="0">
                          <a:solidFill>
                            <a:srgbClr val="231F20"/>
                          </a:solidFill>
                          <a:latin typeface="Garamond"/>
                          <a:cs typeface="Garamond"/>
                        </a:rPr>
                        <a:t> this study provide guidance to DOT personnel to determine best practices for evaluating their bridge inventory, to understand data and techniques used by consultants, and to prepare strategies for the possibility of further listing or upgrading of bat species by USFWS.</a:t>
                      </a:r>
                    </a:p>
                  </a:txBody>
                  <a:tcPr marL="0" marR="0" marT="0" marB="0">
                    <a:lnL w="12699">
                      <a:solidFill>
                        <a:srgbClr val="395F3A"/>
                      </a:solidFill>
                      <a:prstDash val="solid"/>
                    </a:lnL>
                  </a:tcPr>
                </a:tc>
                <a:extLst>
                  <a:ext uri="{0D108BD9-81ED-4DB2-BD59-A6C34878D82A}">
                    <a16:rowId xmlns:a16="http://schemas.microsoft.com/office/drawing/2014/main" xmlns="" val="10003"/>
                  </a:ext>
                </a:extLst>
              </a:tr>
            </a:tbl>
          </a:graphicData>
        </a:graphic>
      </p:graphicFrame>
      <p:sp>
        <p:nvSpPr>
          <p:cNvPr id="36" name="object 36"/>
          <p:cNvSpPr/>
          <p:nvPr/>
        </p:nvSpPr>
        <p:spPr>
          <a:xfrm>
            <a:off x="502069" y="8915641"/>
            <a:ext cx="1700111" cy="580856"/>
          </a:xfrm>
          <a:prstGeom prst="rect">
            <a:avLst/>
          </a:prstGeom>
          <a:blipFill>
            <a:blip r:embed="rId4" cstate="print"/>
            <a:stretch>
              <a:fillRect/>
            </a:stretch>
          </a:blipFill>
        </p:spPr>
        <p:txBody>
          <a:bodyPr wrap="square" lIns="0" tIns="0" rIns="0" bIns="0" rtlCol="0"/>
          <a:lstStyle/>
          <a:p>
            <a:endParaRPr dirty="0"/>
          </a:p>
        </p:txBody>
      </p:sp>
      <p:pic>
        <p:nvPicPr>
          <p:cNvPr id="38" name="Picture 37"/>
          <p:cNvPicPr>
            <a:picLocks noChangeAspect="1"/>
          </p:cNvPicPr>
          <p:nvPr/>
        </p:nvPicPr>
        <p:blipFill>
          <a:blip r:embed="rId5"/>
          <a:stretch>
            <a:fillRect/>
          </a:stretch>
        </p:blipFill>
        <p:spPr>
          <a:xfrm>
            <a:off x="437049" y="434356"/>
            <a:ext cx="1777998" cy="1371600"/>
          </a:xfrm>
          <a:prstGeom prst="rect">
            <a:avLst/>
          </a:prstGeom>
          <a:solidFill>
            <a:schemeClr val="accent4">
              <a:lumMod val="20000"/>
              <a:lumOff val="80000"/>
            </a:schemeClr>
          </a:solidFill>
        </p:spPr>
      </p:pic>
      <p:pic>
        <p:nvPicPr>
          <p:cNvPr id="31" name="Picture 30"/>
          <p:cNvPicPr>
            <a:picLocks noChangeAspect="1"/>
          </p:cNvPicPr>
          <p:nvPr/>
        </p:nvPicPr>
        <p:blipFill>
          <a:blip r:embed="rId6"/>
          <a:stretch>
            <a:fillRect/>
          </a:stretch>
        </p:blipFill>
        <p:spPr>
          <a:xfrm>
            <a:off x="6064244" y="1315311"/>
            <a:ext cx="1258893" cy="2222284"/>
          </a:xfrm>
          <a:prstGeom prst="rect">
            <a:avLst/>
          </a:prstGeom>
        </p:spPr>
      </p:pic>
      <p:pic>
        <p:nvPicPr>
          <p:cNvPr id="32" name="Picture 31"/>
          <p:cNvPicPr>
            <a:picLocks noChangeAspect="1"/>
          </p:cNvPicPr>
          <p:nvPr/>
        </p:nvPicPr>
        <p:blipFill>
          <a:blip r:embed="rId7"/>
          <a:stretch>
            <a:fillRect/>
          </a:stretch>
        </p:blipFill>
        <p:spPr>
          <a:xfrm>
            <a:off x="5110285" y="8771684"/>
            <a:ext cx="1342300" cy="968407"/>
          </a:xfrm>
          <a:prstGeom prst="rect">
            <a:avLst/>
          </a:prstGeom>
        </p:spPr>
      </p:pic>
      <p:pic>
        <p:nvPicPr>
          <p:cNvPr id="33" name="Picture 32"/>
          <p:cNvPicPr>
            <a:picLocks noChangeAspect="1"/>
          </p:cNvPicPr>
          <p:nvPr/>
        </p:nvPicPr>
        <p:blipFill rotWithShape="1">
          <a:blip r:embed="rId8"/>
          <a:srcRect l="42451" t="20985" r="32619" b="10383"/>
          <a:stretch/>
        </p:blipFill>
        <p:spPr>
          <a:xfrm>
            <a:off x="2292114" y="8767998"/>
            <a:ext cx="834189" cy="968408"/>
          </a:xfrm>
          <a:prstGeom prst="rect">
            <a:avLst/>
          </a:prstGeom>
        </p:spPr>
      </p:pic>
      <p:pic>
        <p:nvPicPr>
          <p:cNvPr id="34" name="Picture 33"/>
          <p:cNvPicPr>
            <a:picLocks noChangeAspect="1"/>
          </p:cNvPicPr>
          <p:nvPr/>
        </p:nvPicPr>
        <p:blipFill>
          <a:blip r:embed="rId9"/>
          <a:stretch>
            <a:fillRect/>
          </a:stretch>
        </p:blipFill>
        <p:spPr>
          <a:xfrm>
            <a:off x="3978024" y="8771162"/>
            <a:ext cx="1130123" cy="968929"/>
          </a:xfrm>
          <a:prstGeom prst="rect">
            <a:avLst/>
          </a:prstGeom>
        </p:spPr>
      </p:pic>
      <p:pic>
        <p:nvPicPr>
          <p:cNvPr id="35" name="Picture 34"/>
          <p:cNvPicPr>
            <a:picLocks noChangeAspect="1"/>
          </p:cNvPicPr>
          <p:nvPr/>
        </p:nvPicPr>
        <p:blipFill>
          <a:blip r:embed="rId10"/>
          <a:stretch>
            <a:fillRect/>
          </a:stretch>
        </p:blipFill>
        <p:spPr>
          <a:xfrm>
            <a:off x="6064244" y="3607824"/>
            <a:ext cx="1258893" cy="559172"/>
          </a:xfrm>
          <a:prstGeom prst="rect">
            <a:avLst/>
          </a:prstGeom>
        </p:spPr>
      </p:pic>
      <p:pic>
        <p:nvPicPr>
          <p:cNvPr id="37" name="Picture 36"/>
          <p:cNvPicPr>
            <a:picLocks noChangeAspect="1"/>
          </p:cNvPicPr>
          <p:nvPr/>
        </p:nvPicPr>
        <p:blipFill>
          <a:blip r:embed="rId11"/>
          <a:stretch>
            <a:fillRect/>
          </a:stretch>
        </p:blipFill>
        <p:spPr>
          <a:xfrm>
            <a:off x="6416780" y="8767998"/>
            <a:ext cx="906357" cy="972093"/>
          </a:xfrm>
          <a:prstGeom prst="rect">
            <a:avLst/>
          </a:prstGeom>
        </p:spPr>
      </p:pic>
      <p:pic>
        <p:nvPicPr>
          <p:cNvPr id="39" name="Picture 38"/>
          <p:cNvPicPr>
            <a:picLocks noChangeAspect="1"/>
          </p:cNvPicPr>
          <p:nvPr/>
        </p:nvPicPr>
        <p:blipFill rotWithShape="1">
          <a:blip r:embed="rId12"/>
          <a:srcRect l="6852" r="-1" b="21452"/>
          <a:stretch/>
        </p:blipFill>
        <p:spPr>
          <a:xfrm>
            <a:off x="3124522" y="8767998"/>
            <a:ext cx="859602" cy="966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2ec0dd7-095b-41f2-b8b8-a624496b8c6b">E23TXWV46JPD-235135430-40</_dlc_DocId>
    <_dlc_DocIdUrl xmlns="22ec0dd7-095b-41f2-b8b8-a624496b8c6b">
      <Url>https://outside.vermont.gov/agency/VTRANS/external/docs/_layouts/15/DocIdRedir.aspx?ID=E23TXWV46JPD-235135430-40</Url>
      <Description>E23TXWV46JPD-235135430-40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618CA193348A64BB00EC4DD700C226C" ma:contentTypeVersion="4" ma:contentTypeDescription="Create a new document." ma:contentTypeScope="" ma:versionID="f06708e5199452a9f7394f94d84a6298">
  <xsd:schema xmlns:xsd="http://www.w3.org/2001/XMLSchema" xmlns:xs="http://www.w3.org/2001/XMLSchema" xmlns:p="http://schemas.microsoft.com/office/2006/metadata/properties" xmlns:ns2="2a208fe3-8287-4a8b-b629-d45392ca0f10" xmlns:ns3="22ec0dd7-095b-41f2-b8b8-a624496b8c6b" targetNamespace="http://schemas.microsoft.com/office/2006/metadata/properties" ma:root="true" ma:fieldsID="e6605e219c6038dbb08f224e297c44ee" ns2:_="" ns3:_="">
    <xsd:import namespace="2a208fe3-8287-4a8b-b629-d45392ca0f10"/>
    <xsd:import namespace="22ec0dd7-095b-41f2-b8b8-a624496b8c6b"/>
    <xsd:element name="properties">
      <xsd:complexType>
        <xsd:sequence>
          <xsd:element name="documentManagement">
            <xsd:complexType>
              <xsd:all>
                <xsd:element ref="ns2: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08fe3-8287-4a8b-b629-d45392ca0f1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ec0dd7-095b-41f2-b8b8-a624496b8c6b"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323E9-9413-40B0-9100-67C49D36A178}"/>
</file>

<file path=customXml/itemProps2.xml><?xml version="1.0" encoding="utf-8"?>
<ds:datastoreItem xmlns:ds="http://schemas.openxmlformats.org/officeDocument/2006/customXml" ds:itemID="{84D17A8E-D3F2-4C3E-809E-C25FBE97D336}"/>
</file>

<file path=customXml/itemProps3.xml><?xml version="1.0" encoding="utf-8"?>
<ds:datastoreItem xmlns:ds="http://schemas.openxmlformats.org/officeDocument/2006/customXml" ds:itemID="{06DE21C8-F55F-440E-A410-6751773EEF15}"/>
</file>

<file path=customXml/itemProps4.xml><?xml version="1.0" encoding="utf-8"?>
<ds:datastoreItem xmlns:ds="http://schemas.openxmlformats.org/officeDocument/2006/customXml" ds:itemID="{27BA5F6C-926F-428B-BBEF-47349026B3E7}"/>
</file>

<file path=docProps/app.xml><?xml version="1.0" encoding="utf-8"?>
<Properties xmlns="http://schemas.openxmlformats.org/officeDocument/2006/extended-properties" xmlns:vt="http://schemas.openxmlformats.org/officeDocument/2006/docPropsVTypes">
  <Template/>
  <TotalTime>633</TotalTime>
  <Words>682</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Garamond</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Dowds</dc:creator>
  <cp:lastModifiedBy>Civjan</cp:lastModifiedBy>
  <cp:revision>23</cp:revision>
  <cp:lastPrinted>2017-06-19T16:40:00Z</cp:lastPrinted>
  <dcterms:created xsi:type="dcterms:W3CDTF">2016-10-05T18:36:23Z</dcterms:created>
  <dcterms:modified xsi:type="dcterms:W3CDTF">2017-06-19T18:05:42Z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2014-12-03T00:00:00Z</vt:filetime>
  </property>
  <property fmtid="{D5CDD505-2E9C-101B-9397-08002B2CF9AE}" pid="3" name="Creator">
    <vt:lpwstr>Adobe InDesign CS5 (7.0)</vt:lpwstr>
  </property>
  <property fmtid="{D5CDD505-2E9C-101B-9397-08002B2CF9AE}" pid="4" name="LastSaved">
    <vt:filetime>2016-10-05T00:00:00Z</vt:filetime>
  </property>
  <property fmtid="{D5CDD505-2E9C-101B-9397-08002B2CF9AE}" pid="5" name="ContentTypeId">
    <vt:lpwstr>0x0101007618CA193348A64BB00EC4DD700C226C</vt:lpwstr>
  </property>
  <property fmtid="{D5CDD505-2E9C-101B-9397-08002B2CF9AE}" pid="6" name="_dlc_DocIdItemGuid">
    <vt:lpwstr>10e47bd3-d4ca-4827-a1aa-550e123a6f06</vt:lpwstr>
  </property>
</Properties>
</file>